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6"/>
  </p:notesMasterIdLst>
  <p:sldIdLst>
    <p:sldId id="309" r:id="rId3"/>
    <p:sldId id="310" r:id="rId4"/>
    <p:sldId id="311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5887C0"/>
    <a:srgbClr val="33CCCC"/>
    <a:srgbClr val="CA6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7657" autoAdjust="0"/>
  </p:normalViewPr>
  <p:slideViewPr>
    <p:cSldViewPr>
      <p:cViewPr>
        <p:scale>
          <a:sx n="110" d="100"/>
          <a:sy n="110" d="100"/>
        </p:scale>
        <p:origin x="-16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3770-BDAA-41AE-8B01-FD39CE00F039}" type="datetimeFigureOut">
              <a:rPr lang="pt-BR" smtClean="0"/>
              <a:pPr/>
              <a:t>21/08/2018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61287-115D-47F5-BBC1-1638D75BA9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4501-7C31-470C-B196-6870383AB05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21/08/2018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Ação Estratégica</a:t>
            </a:r>
            <a:br>
              <a:rPr lang="pt-BR" sz="2400" b="1" dirty="0" smtClean="0">
                <a:solidFill>
                  <a:srgbClr val="0070C0"/>
                </a:solidFill>
                <a:latin typeface="+mj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Enfrentamento da Precariedade Habitacional</a:t>
            </a:r>
            <a:endParaRPr lang="pt-BR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3528" y="1196752"/>
            <a:ext cx="8229600" cy="496855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Revisão das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3 </a:t>
            </a:r>
            <a:r>
              <a:rPr lang="pt-BR" sz="2000" noProof="0" dirty="0" smtClean="0">
                <a:cs typeface="Arial" pitchFamily="34" charset="0"/>
              </a:rPr>
              <a:t>P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ropostas Estruturadas </a:t>
            </a:r>
            <a:r>
              <a:rPr lang="pt-BR" sz="2000" dirty="0" smtClean="0">
                <a:cs typeface="Arial" pitchFamily="34" charset="0"/>
              </a:rPr>
              <a:t>sobre habitação e precariedade </a:t>
            </a:r>
            <a:r>
              <a:rPr lang="pt-BR" sz="2000" dirty="0" smtClean="0">
                <a:cs typeface="Arial" pitchFamily="34" charset="0"/>
              </a:rPr>
              <a:t>registradas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no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Caderno Preliminar de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Propostas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457200" lvl="3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cs typeface="Arial" pitchFamily="34" charset="0"/>
              </a:rPr>
              <a:t>	</a:t>
            </a:r>
            <a:r>
              <a:rPr lang="pt-BR" dirty="0" smtClean="0">
                <a:cs typeface="Arial" pitchFamily="34" charset="0"/>
              </a:rPr>
              <a:t>análise de todas as contribuições do Caderno </a:t>
            </a:r>
            <a:r>
              <a:rPr lang="pt-BR" dirty="0" smtClean="0">
                <a:cs typeface="Arial" pitchFamily="34" charset="0"/>
              </a:rPr>
              <a:t>Preliminar de Propostas</a:t>
            </a:r>
            <a:endParaRPr lang="pt-BR" dirty="0" smtClean="0">
              <a:cs typeface="Arial" pitchFamily="34" charset="0"/>
            </a:endParaRPr>
          </a:p>
          <a:p>
            <a:pPr marL="896938" lvl="3" indent="-44767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dirty="0" smtClean="0">
                <a:cs typeface="Arial" pitchFamily="34" charset="0"/>
              </a:rPr>
              <a:t>análise </a:t>
            </a:r>
            <a:r>
              <a:rPr lang="pt-BR" dirty="0" smtClean="0">
                <a:cs typeface="Arial" pitchFamily="34" charset="0"/>
              </a:rPr>
              <a:t>das contribuições recebidas depois das audiências </a:t>
            </a:r>
            <a:r>
              <a:rPr lang="pt-BR" dirty="0" smtClean="0">
                <a:cs typeface="Arial" pitchFamily="34" charset="0"/>
              </a:rPr>
              <a:t>públicas</a:t>
            </a:r>
          </a:p>
          <a:p>
            <a:pPr marL="896938" lvl="3" indent="-447675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dirty="0" smtClean="0"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cs typeface="Arial" pitchFamily="34" charset="0"/>
              </a:rPr>
              <a:t>       </a:t>
            </a:r>
            <a:r>
              <a:rPr lang="pt-BR" sz="2000" dirty="0" smtClean="0">
                <a:cs typeface="Arial" pitchFamily="34" charset="0"/>
              </a:rPr>
              <a:t>Nova </a:t>
            </a:r>
            <a:r>
              <a:rPr lang="pt-BR" sz="2000" dirty="0" smtClean="0">
                <a:cs typeface="Arial" pitchFamily="34" charset="0"/>
              </a:rPr>
              <a:t>redação das propostas sobre habitação e precariedade (Propostas Estruturadas) para maior abrangência e acolhimento das contribuições recebidas depois das audiências públicas. </a:t>
            </a: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lvl="3" indent="44926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A 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proposta foi submetida e aprovada pela Câmara 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Metropolitana 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de Habitação</a:t>
            </a:r>
            <a:endParaRPr lang="pt-BR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400" dirty="0" smtClean="0"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539552" y="1772816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539552" y="3573016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539552" y="4941168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 advAuto="2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sz="2000" b="1" dirty="0" smtClean="0">
                <a:latin typeface="+mn-lt"/>
              </a:rPr>
              <a:t>                                   Proposta Estruturada – PE 016</a:t>
            </a:r>
            <a:endParaRPr lang="pt-BR" sz="2000" dirty="0" smtClean="0">
              <a:latin typeface="+mn-lt"/>
            </a:endParaRPr>
          </a:p>
          <a:p>
            <a:pPr marL="0" indent="0">
              <a:buNone/>
            </a:pPr>
            <a:endParaRPr lang="pt-BR" sz="1600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+mn-lt"/>
                <a:cs typeface="Arial" pitchFamily="34" charset="0"/>
              </a:rPr>
              <a:t>Elaborar </a:t>
            </a:r>
            <a:r>
              <a:rPr lang="pt-BR" sz="1600" dirty="0" smtClean="0">
                <a:latin typeface="+mn-lt"/>
                <a:cs typeface="Arial" pitchFamily="34" charset="0"/>
              </a:rPr>
              <a:t>Plano de Desenvolvimento Habitacional para a RMSP, articulado com a gestão de recursos hídricos, de saneamento, de redução de riscos e, portanto, considerando as questões socioambientais além das tendências e planos de desenvolvimento econômico. O Plano de Desenvolvimento Habitacional deverá contemplar: </a:t>
            </a:r>
          </a:p>
          <a:p>
            <a:pPr marL="0" indent="0">
              <a:buNone/>
            </a:pPr>
            <a:endParaRPr lang="pt-BR" sz="1700" dirty="0" smtClean="0">
              <a:latin typeface="+mn-lt"/>
              <a:cs typeface="Arial" pitchFamily="34" charset="0"/>
            </a:endParaRP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Identificação e qualificação das necessidades habitacionais: elaboração e atualização de diagnósticos, análise de informações de fontes secundárias (cadastros), etc</a:t>
            </a:r>
            <a:r>
              <a:rPr lang="pt-BR" sz="1600" dirty="0" smtClean="0">
                <a:latin typeface="+mn-lt"/>
                <a:cs typeface="Arial" pitchFamily="34" charset="0"/>
              </a:rPr>
              <a:t>.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Definição de diferentes modelos de intervenção;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Definição de prioridades de ação;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Definição de metas ao longo do tempo</a:t>
            </a:r>
            <a:r>
              <a:rPr lang="pt-BR" sz="1800" dirty="0" smtClean="0"/>
              <a:t>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Estimativa de investimentos necessários;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Uniformização de informações territoriais e articulação de instrumentos de gestão dos atendimentos habitacionais, considerando desde os atendimentos provisórios como auxílio-moradia, até soluções habitacionais para acesso por meio de aquisição ou locação social;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Uniformização dos critérios e prioridades de atendimento habitacional;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Diretrizes para elaboração ou revisão dos Planos Municipais de Habitação; </a:t>
            </a:r>
          </a:p>
          <a:p>
            <a:pPr indent="4763"/>
            <a:r>
              <a:rPr lang="pt-BR" sz="1600" dirty="0" smtClean="0">
                <a:latin typeface="+mn-lt"/>
                <a:cs typeface="Arial" pitchFamily="34" charset="0"/>
              </a:rPr>
              <a:t> Bases para o monitoramento e avaliação das ações habitacio</a:t>
            </a:r>
            <a:r>
              <a:rPr lang="pt-BR" sz="1800" dirty="0" smtClean="0">
                <a:latin typeface="+mn-lt"/>
                <a:cs typeface="Arial" pitchFamily="34" charset="0"/>
              </a:rPr>
              <a:t>nais</a:t>
            </a:r>
            <a:r>
              <a:rPr lang="pt-BR" sz="1600" dirty="0" smtClean="0">
                <a:latin typeface="+mn-lt"/>
                <a:cs typeface="Arial" pitchFamily="34" charset="0"/>
              </a:rPr>
              <a:t>.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endParaRPr lang="pt-BR" sz="2000" dirty="0" smtClean="0">
              <a:latin typeface="+mn-lt"/>
            </a:endParaRPr>
          </a:p>
          <a:p>
            <a:endParaRPr lang="pt-BR" sz="2000" dirty="0" smtClean="0">
              <a:latin typeface="+mn-lt"/>
            </a:endParaRPr>
          </a:p>
          <a:p>
            <a:pPr>
              <a:buNone/>
            </a:pPr>
            <a:endParaRPr lang="pt-BR" sz="2400" dirty="0">
              <a:latin typeface="+mn-lt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9024" y="0"/>
            <a:ext cx="8784976" cy="692696"/>
          </a:xfrm>
        </p:spPr>
        <p:txBody>
          <a:bodyPr/>
          <a:lstStyle/>
          <a:p>
            <a:r>
              <a:rPr lang="pt-BR" sz="2000" b="1" dirty="0" smtClean="0">
                <a:solidFill>
                  <a:srgbClr val="0070C0"/>
                </a:solidFill>
                <a:latin typeface="+mn-lt"/>
              </a:rPr>
              <a:t>Ação Estratégica</a:t>
            </a:r>
            <a:br>
              <a:rPr lang="pt-BR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000" b="1" dirty="0" smtClean="0">
                <a:solidFill>
                  <a:srgbClr val="0070C0"/>
                </a:solidFill>
                <a:latin typeface="+mn-lt"/>
              </a:rPr>
              <a:t>Enfrentamento da Precariedade Habitacional</a:t>
            </a:r>
            <a:endParaRPr lang="pt-BR" sz="2000" b="1" dirty="0">
              <a:latin typeface="+mn-lt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1835696" y="692696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Ação Estratégica</a:t>
            </a:r>
            <a:br>
              <a:rPr lang="pt-BR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Enfrentamento da Precariedade Habitacional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91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sz="2000" smtClean="0">
                <a:latin typeface="+mn-lt"/>
                <a:cs typeface="Arial" pitchFamily="34" charset="0"/>
              </a:rPr>
              <a:t>                                 </a:t>
            </a:r>
            <a:endParaRPr lang="pt-BR" sz="2000" smtClean="0">
              <a:latin typeface="+mn-lt"/>
              <a:cs typeface="Arial" pitchFamily="34" charset="0"/>
            </a:endParaRPr>
          </a:p>
          <a:p>
            <a:pPr algn="ctr">
              <a:buNone/>
            </a:pPr>
            <a:r>
              <a:rPr lang="pt-BR" sz="2000" smtClean="0">
                <a:latin typeface="+mn-lt"/>
                <a:cs typeface="Arial" pitchFamily="34" charset="0"/>
              </a:rPr>
              <a:t>  </a:t>
            </a:r>
            <a:r>
              <a:rPr lang="pt-BR" sz="2000" b="1" dirty="0" smtClean="0">
                <a:latin typeface="+mn-lt"/>
                <a:cs typeface="Arial" pitchFamily="34" charset="0"/>
              </a:rPr>
              <a:t>Definição das metas e indicadores </a:t>
            </a:r>
          </a:p>
          <a:p>
            <a:pPr>
              <a:buNone/>
            </a:pPr>
            <a:endParaRPr lang="pt-BR" sz="2000" b="1" dirty="0" smtClean="0">
              <a:latin typeface="+mn-lt"/>
              <a:cs typeface="Arial" pitchFamily="34" charset="0"/>
            </a:endParaRPr>
          </a:p>
          <a:p>
            <a:r>
              <a:rPr lang="pt-BR" sz="2000" dirty="0" smtClean="0">
                <a:latin typeface="+mn-lt"/>
                <a:cs typeface="Arial" pitchFamily="34" charset="0"/>
              </a:rPr>
              <a:t> As metas devem ser vinculadas à Proposta Estratégica - PE-016 </a:t>
            </a:r>
          </a:p>
          <a:p>
            <a:endParaRPr lang="pt-BR" sz="2000" dirty="0" smtClean="0">
              <a:latin typeface="+mn-lt"/>
              <a:cs typeface="Arial" pitchFamily="34" charset="0"/>
            </a:endParaRPr>
          </a:p>
          <a:p>
            <a:r>
              <a:rPr lang="pt-BR" sz="2000" dirty="0" smtClean="0">
                <a:latin typeface="+mn-lt"/>
                <a:cs typeface="Arial" pitchFamily="34" charset="0"/>
              </a:rPr>
              <a:t> Estabeleceu-se o prazo de 18 meses como meta para a elaboração e validação do Plano Metropolitano de Habitação, objeto da Proposta Estruturada, a partir da promulgação do PDUI-RMSP.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251</Words>
  <Application>Microsoft Office PowerPoint</Application>
  <PresentationFormat>Apresentação na tela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Personalizar design</vt:lpstr>
      <vt:lpstr>1_Personalizar design</vt:lpstr>
      <vt:lpstr>Ação Estratégica Enfrentamento da Precariedade Habitacional</vt:lpstr>
      <vt:lpstr>Ação Estratégica Enfrentamento da Precariedade Habitacional</vt:lpstr>
      <vt:lpstr>Ação Estratégica Enfrentamento da Precariedade Habitacional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</dc:creator>
  <cp:lastModifiedBy>fcosta</cp:lastModifiedBy>
  <cp:revision>311</cp:revision>
  <dcterms:created xsi:type="dcterms:W3CDTF">2015-12-17T13:23:07Z</dcterms:created>
  <dcterms:modified xsi:type="dcterms:W3CDTF">2018-08-21T15:28:23Z</dcterms:modified>
</cp:coreProperties>
</file>