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28"/>
  </p:notesMasterIdLst>
  <p:sldIdLst>
    <p:sldId id="315" r:id="rId3"/>
    <p:sldId id="321" r:id="rId4"/>
    <p:sldId id="367" r:id="rId5"/>
    <p:sldId id="369" r:id="rId6"/>
    <p:sldId id="371" r:id="rId7"/>
    <p:sldId id="372" r:id="rId8"/>
    <p:sldId id="373" r:id="rId9"/>
    <p:sldId id="374" r:id="rId10"/>
    <p:sldId id="400" r:id="rId11"/>
    <p:sldId id="375" r:id="rId12"/>
    <p:sldId id="376" r:id="rId13"/>
    <p:sldId id="397" r:id="rId14"/>
    <p:sldId id="351" r:id="rId15"/>
    <p:sldId id="359" r:id="rId16"/>
    <p:sldId id="355" r:id="rId17"/>
    <p:sldId id="356" r:id="rId18"/>
    <p:sldId id="357" r:id="rId19"/>
    <p:sldId id="358" r:id="rId20"/>
    <p:sldId id="360" r:id="rId21"/>
    <p:sldId id="362" r:id="rId22"/>
    <p:sldId id="363" r:id="rId23"/>
    <p:sldId id="364" r:id="rId24"/>
    <p:sldId id="365" r:id="rId25"/>
    <p:sldId id="402" r:id="rId26"/>
    <p:sldId id="401" r:id="rId27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</p:showPr>
  <p:clrMru>
    <a:srgbClr val="5887C0"/>
    <a:srgbClr val="33CCCC"/>
    <a:srgbClr val="CA6E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47" autoAdjust="0"/>
    <p:restoredTop sz="77657" autoAdjust="0"/>
  </p:normalViewPr>
  <p:slideViewPr>
    <p:cSldViewPr>
      <p:cViewPr>
        <p:scale>
          <a:sx n="106" d="100"/>
          <a:sy n="106" d="100"/>
        </p:scale>
        <p:origin x="-177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contribui&#231;&#245;es\Estat&#237;stica%20das%20Aud&#234;ncias%20P&#250;blica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9669421487603304"/>
          <c:y val="0.11607142857142869"/>
          <c:w val="0.38016528925619836"/>
          <c:h val="0.68452380952381187"/>
        </c:manualLayout>
      </c:layout>
      <c:pieChart>
        <c:varyColors val="1"/>
        <c:ser>
          <c:idx val="0"/>
          <c:order val="0"/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FF6600"/>
              </a:solidFill>
            </c:spPr>
          </c:dPt>
          <c:dPt>
            <c:idx val="7"/>
            <c:spPr>
              <a:solidFill>
                <a:srgbClr val="4384A2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-3.2176424841684238E-2"/>
                  <c:y val="-2.50164253555256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*</a:t>
                    </a:r>
                    <a:r>
                      <a:rPr lang="en-US" dirty="0" err="1" smtClean="0"/>
                      <a:t>Outros</a:t>
                    </a:r>
                    <a:r>
                      <a:rPr lang="en-US" dirty="0"/>
                      <a:t>
2,4%</a:t>
                    </a:r>
                  </a:p>
                </c:rich>
              </c:tx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7.0729918897900451E-2"/>
                  <c:y val="1.863349845253933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5.1764433581453932E-2"/>
                  <c:y val="5.760685431039773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0626004518016546"/>
                  <c:y val="2.5851263471540448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err="1" smtClean="0"/>
                      <a:t>Desenvolvimento</a:t>
                    </a:r>
                    <a:r>
                      <a:rPr lang="en-US" sz="1100" baseline="0" dirty="0" smtClean="0"/>
                      <a:t> </a:t>
                    </a:r>
                    <a:r>
                      <a:rPr lang="en-US" sz="1100" dirty="0" err="1" smtClean="0"/>
                      <a:t>Econômico</a:t>
                    </a:r>
                    <a:r>
                      <a:rPr lang="en-US" sz="1100" dirty="0"/>
                      <a:t>
19,5%</a:t>
                    </a:r>
                  </a:p>
                </c:rich>
              </c:tx>
              <c:numFmt formatCode="0.0%" sourceLinked="0"/>
              <c:spPr/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1.7445941084775603E-2"/>
                  <c:y val="1.6379593175853038E-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2.9942969299707432E-2"/>
                  <c:y val="-5.2655625658591533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-4.9155145929339492E-2"/>
                  <c:y val="-5.4347826086956598E-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7"/>
              <c:layout>
                <c:manualLayout>
                  <c:x val="0.12147658961984591"/>
                  <c:y val="1.1185809654228225E-2"/>
                </c:manualLayout>
              </c:layout>
              <c:dLblPos val="bestFit"/>
              <c:showVal val="1"/>
              <c:showCatName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  <c:showCatName val="1"/>
            <c:separator>
</c:separator>
            <c:showLeaderLines val="1"/>
            <c:leaderLines>
              <c:spPr>
                <a:ln w="6350">
                  <a:prstDash val="dash"/>
                </a:ln>
              </c:spPr>
            </c:leaderLines>
          </c:dLbls>
          <c:cat>
            <c:strRef>
              <c:f>RMSP!$N$60:$N$66</c:f>
              <c:strCache>
                <c:ptCount val="7"/>
                <c:pt idx="0">
                  <c:v>Outros</c:v>
                </c:pt>
                <c:pt idx="1">
                  <c:v>Governança e Fundos</c:v>
                </c:pt>
                <c:pt idx="2">
                  <c:v>Ordenamento Territorial</c:v>
                </c:pt>
                <c:pt idx="3">
                  <c:v>Desenvolvimento Econômico</c:v>
                </c:pt>
                <c:pt idx="4">
                  <c:v>Habitação e Vulnerabilidade</c:v>
                </c:pt>
                <c:pt idx="5">
                  <c:v>Meio Ambiente</c:v>
                </c:pt>
                <c:pt idx="6">
                  <c:v>Transporte e Logística</c:v>
                </c:pt>
              </c:strCache>
            </c:strRef>
          </c:cat>
          <c:val>
            <c:numRef>
              <c:f>RMSP!$P$60:$P$66</c:f>
              <c:numCache>
                <c:formatCode>0.00%</c:formatCode>
                <c:ptCount val="7"/>
                <c:pt idx="0">
                  <c:v>2.3668639053254437E-2</c:v>
                </c:pt>
                <c:pt idx="1">
                  <c:v>3.9053254437869916E-2</c:v>
                </c:pt>
                <c:pt idx="2">
                  <c:v>0.28284023668639025</c:v>
                </c:pt>
                <c:pt idx="3">
                  <c:v>0.19526627218934964</c:v>
                </c:pt>
                <c:pt idx="4">
                  <c:v>6.1538461538461701E-2</c:v>
                </c:pt>
                <c:pt idx="5">
                  <c:v>0.24733727810650891</c:v>
                </c:pt>
                <c:pt idx="6">
                  <c:v>0.15029585798816594</c:v>
                </c:pt>
              </c:numCache>
            </c:numRef>
          </c:val>
        </c:ser>
        <c:firstSliceAng val="0"/>
      </c:pieChart>
    </c:plotArea>
    <c:plotVisOnly val="1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0.73333</cdr:x>
      <cdr:y>0.76068</cdr:y>
    </cdr:from>
    <cdr:to>
      <cdr:x>0.99516</cdr:x>
      <cdr:y>0.97723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960440" y="2592288"/>
          <a:ext cx="1414021" cy="737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50" dirty="0"/>
            <a:t>*Outros: Princípios e Objetivos; Diretrizes e Temas relevantes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3770-BDAA-41AE-8B01-FD39CE00F039}" type="datetimeFigureOut">
              <a:rPr lang="pt-BR" smtClean="0"/>
              <a:pPr/>
              <a:t>23/08/2018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61287-115D-47F5-BBC1-1638D75BA9C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6E7B4-4FA2-43B6-BBDF-D994664FF72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8197FE-F351-4499-AC80-1AD8300666C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6E7B4-4FA2-43B6-BBDF-D994664FF72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2C3A-C3EE-4355-8681-1BF82001A6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4355976" y="623731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LOGO EMPLASA 2016 PNG TRAN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1769" y="6173843"/>
            <a:ext cx="2869530" cy="684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50EA-4379-4C7B-B4C8-B4D39F021C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DA59-AC13-41E0-8A86-68C696C74F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4355976" y="623731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 EMPLASA 2016 PNG TRAN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1769" y="6173843"/>
            <a:ext cx="2869530" cy="684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4355976" y="623731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LOGO EMPLASA 2016 PNG TRAN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1769" y="6173843"/>
            <a:ext cx="2869530" cy="684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2C3A-C3EE-4355-8681-1BF82001A6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501-7C31-470C-B196-6870383AB05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4355976" y="623731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8" name="Imagem 7" descr="LOGO EMPLASA 2016 PNG TRAN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1769" y="6173843"/>
            <a:ext cx="2869530" cy="684157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200" b="1" cap="all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0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5FAE-AB10-4165-B954-14F2E3B9127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F49C-5373-4576-8280-6860C05FBC6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EF19-F70F-4A11-9F1D-D226238F87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3A96-35AD-4DFC-BFB5-2396C3954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4355976" y="623731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LOGO EMPLASA 2016 PNG TRAN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1769" y="6173843"/>
            <a:ext cx="2869530" cy="684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8"/>
            <a:ext cx="4041775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E855-A61C-4571-B0A0-4B47275E27D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3002-041B-4556-A1BA-A956E0E326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CE42-EF99-4BB3-B220-CD2BF8D551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0231-A185-4B74-B2FA-125793AB68F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entury Gothic" pitchFamily="34" charset="0"/>
              </a:defRPr>
            </a:lvl1pPr>
            <a:lvl2pPr>
              <a:defRPr sz="2900">
                <a:latin typeface="Century Gothic" pitchFamily="34" charset="0"/>
              </a:defRPr>
            </a:lvl2pPr>
            <a:lvl3pPr>
              <a:defRPr sz="2500">
                <a:latin typeface="Century Gothic" pitchFamily="34" charset="0"/>
              </a:defRPr>
            </a:lvl3pPr>
            <a:lvl4pPr>
              <a:defRPr sz="2100">
                <a:latin typeface="Century Gothic" pitchFamily="34" charset="0"/>
              </a:defRPr>
            </a:lvl4pPr>
            <a:lvl5pPr>
              <a:defRPr sz="2100">
                <a:latin typeface="Century Gothic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9009-18DE-43A6-ADBA-861A9A24BDE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310D-2512-4E18-AFAC-6659C8C380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62" indent="0">
              <a:buNone/>
              <a:defRPr sz="2900"/>
            </a:lvl2pPr>
            <a:lvl3pPr marL="957724" indent="0">
              <a:buNone/>
              <a:defRPr sz="2500"/>
            </a:lvl3pPr>
            <a:lvl4pPr marL="1436587" indent="0">
              <a:buNone/>
              <a:defRPr sz="2100"/>
            </a:lvl4pPr>
            <a:lvl5pPr marL="1915450" indent="0">
              <a:buNone/>
              <a:defRPr sz="2100"/>
            </a:lvl5pPr>
            <a:lvl6pPr marL="2394312" indent="0">
              <a:buNone/>
              <a:defRPr sz="2100"/>
            </a:lvl6pPr>
            <a:lvl7pPr marL="2873174" indent="0">
              <a:buNone/>
              <a:defRPr sz="2100"/>
            </a:lvl7pPr>
            <a:lvl8pPr marL="3352036" indent="0">
              <a:buNone/>
              <a:defRPr sz="2100"/>
            </a:lvl8pPr>
            <a:lvl9pPr marL="3830898" indent="0">
              <a:buNone/>
              <a:defRPr sz="21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523F-773F-4317-A5F0-E9B6FF78FB3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2B9D-4DDB-4DA3-98DA-AE89F39A0C8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0D6B-5C87-48B2-B879-E09847F3885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FE9CC-7B05-48BC-8C59-349E29F007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50EA-4379-4C7B-B4C8-B4D39F021C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DA59-AC13-41E0-8A86-68C696C74F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200" b="1" cap="all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0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5FAE-AB10-4165-B954-14F2E3B9127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F49C-5373-4576-8280-6860C05FBC6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EF19-F70F-4A11-9F1D-D226238F87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3A96-35AD-4DFC-BFB5-2396C3954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8"/>
            <a:ext cx="4041775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E855-A61C-4571-B0A0-4B47275E27D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3002-041B-4556-A1BA-A956E0E326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CE42-EF99-4BB3-B220-CD2BF8D551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0231-A185-4B74-B2FA-125793AB68F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entury Gothic" pitchFamily="34" charset="0"/>
              </a:defRPr>
            </a:lvl1pPr>
            <a:lvl2pPr>
              <a:defRPr sz="2900">
                <a:latin typeface="Century Gothic" pitchFamily="34" charset="0"/>
              </a:defRPr>
            </a:lvl2pPr>
            <a:lvl3pPr>
              <a:defRPr sz="2500">
                <a:latin typeface="Century Gothic" pitchFamily="34" charset="0"/>
              </a:defRPr>
            </a:lvl3pPr>
            <a:lvl4pPr>
              <a:defRPr sz="2100">
                <a:latin typeface="Century Gothic" pitchFamily="34" charset="0"/>
              </a:defRPr>
            </a:lvl4pPr>
            <a:lvl5pPr>
              <a:defRPr sz="2100">
                <a:latin typeface="Century Gothic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9009-18DE-43A6-ADBA-861A9A24BDE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310D-2512-4E18-AFAC-6659C8C380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62" indent="0">
              <a:buNone/>
              <a:defRPr sz="2900"/>
            </a:lvl2pPr>
            <a:lvl3pPr marL="957724" indent="0">
              <a:buNone/>
              <a:defRPr sz="2500"/>
            </a:lvl3pPr>
            <a:lvl4pPr marL="1436587" indent="0">
              <a:buNone/>
              <a:defRPr sz="2100"/>
            </a:lvl4pPr>
            <a:lvl5pPr marL="1915450" indent="0">
              <a:buNone/>
              <a:defRPr sz="2100"/>
            </a:lvl5pPr>
            <a:lvl6pPr marL="2394312" indent="0">
              <a:buNone/>
              <a:defRPr sz="2100"/>
            </a:lvl6pPr>
            <a:lvl7pPr marL="2873174" indent="0">
              <a:buNone/>
              <a:defRPr sz="2100"/>
            </a:lvl7pPr>
            <a:lvl8pPr marL="3352036" indent="0">
              <a:buNone/>
              <a:defRPr sz="2100"/>
            </a:lvl8pPr>
            <a:lvl9pPr marL="3830898" indent="0">
              <a:buNone/>
              <a:defRPr sz="21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523F-773F-4317-A5F0-E9B6FF78FB3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2B9D-4DDB-4DA3-98DA-AE89F39A0C8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0D6B-5C87-48B2-B879-E09847F3885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FE9CC-7B05-48BC-8C59-349E29F007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_PDUI_jpg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39552" y="6190126"/>
            <a:ext cx="1800200" cy="6685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88225" y="5080265"/>
            <a:ext cx="2555775" cy="17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jfilho\Desktop\CDRMS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6363419"/>
            <a:ext cx="1440160" cy="305941"/>
          </a:xfrm>
          <a:prstGeom prst="rect">
            <a:avLst/>
          </a:prstGeom>
          <a:noFill/>
        </p:spPr>
      </p:pic>
      <p:pic>
        <p:nvPicPr>
          <p:cNvPr id="10" name="Picture 2" descr="C:\Users\jfilho\Desktop\logo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7984" y="6316241"/>
            <a:ext cx="864096" cy="425127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 userDrawn="1"/>
        </p:nvCxnSpPr>
        <p:spPr>
          <a:xfrm flipH="1">
            <a:off x="360040" y="6165304"/>
            <a:ext cx="5796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70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86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72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587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4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8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3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06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68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0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87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36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98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_PDUI_jpg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39552" y="6190126"/>
            <a:ext cx="1800200" cy="6685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88225" y="5080265"/>
            <a:ext cx="2555775" cy="17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jfilho\Desktop\CDRMS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6363419"/>
            <a:ext cx="1440160" cy="305941"/>
          </a:xfrm>
          <a:prstGeom prst="rect">
            <a:avLst/>
          </a:prstGeom>
          <a:noFill/>
        </p:spPr>
      </p:pic>
      <p:pic>
        <p:nvPicPr>
          <p:cNvPr id="10" name="Picture 2" descr="C:\Users\jfilho\Desktop\logo.pn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984" y="6316241"/>
            <a:ext cx="864096" cy="425127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 userDrawn="1"/>
        </p:nvCxnSpPr>
        <p:spPr>
          <a:xfrm flipH="1">
            <a:off x="360040" y="6165304"/>
            <a:ext cx="5796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86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72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587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4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8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3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06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68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0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87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36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98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filho\Desktop\Logo PDUI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336704" cy="3240360"/>
          </a:xfrm>
          <a:prstGeom prst="rect">
            <a:avLst/>
          </a:prstGeom>
          <a:noFill/>
        </p:spPr>
      </p:pic>
      <p:pic>
        <p:nvPicPr>
          <p:cNvPr id="16" name="Picture 4" descr="C:\Users\jfilho\Desktop\CD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869160"/>
            <a:ext cx="2160240" cy="458911"/>
          </a:xfrm>
          <a:prstGeom prst="rect">
            <a:avLst/>
          </a:prstGeom>
          <a:noFill/>
        </p:spPr>
      </p:pic>
      <p:cxnSp>
        <p:nvCxnSpPr>
          <p:cNvPr id="17" name="Conector reto 16"/>
          <p:cNvCxnSpPr/>
          <p:nvPr/>
        </p:nvCxnSpPr>
        <p:spPr>
          <a:xfrm flipH="1">
            <a:off x="2195736" y="4106838"/>
            <a:ext cx="47525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 EMPLASA 2016 PNG 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581128"/>
            <a:ext cx="4530305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748464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</a:pPr>
            <a:r>
              <a:rPr lang="pt-BR" sz="2000" b="1" dirty="0" smtClean="0">
                <a:latin typeface="+mj-lt"/>
              </a:rPr>
              <a:t>Construção coletiva da estrutura e bases do Ordenamento Territorial</a:t>
            </a:r>
            <a:r>
              <a:rPr lang="pt-BR" sz="2000" dirty="0" smtClean="0">
                <a:latin typeface="+mj-lt"/>
              </a:rPr>
              <a:t>:  </a:t>
            </a:r>
          </a:p>
          <a:p>
            <a:pPr lvl="1">
              <a:buNone/>
            </a:pPr>
            <a:r>
              <a:rPr lang="pt-BR" sz="2000" dirty="0" smtClean="0">
                <a:latin typeface="+mj-lt"/>
              </a:rPr>
              <a:t>Municípios, Estado e Sociedade Civil – Macrozoneamento e Estratégias</a:t>
            </a:r>
          </a:p>
          <a:p>
            <a:pPr lvl="1">
              <a:buNone/>
            </a:pPr>
            <a:endParaRPr lang="pt-BR" sz="2000" dirty="0" smtClean="0">
              <a:latin typeface="+mj-lt"/>
            </a:endParaRPr>
          </a:p>
          <a:p>
            <a:pPr lvl="1">
              <a:buNone/>
            </a:pPr>
            <a:r>
              <a:rPr lang="pt-BR" sz="2000" b="1" dirty="0" smtClean="0">
                <a:latin typeface="+mj-lt"/>
              </a:rPr>
              <a:t>Lógica do Ordenamento Territorial: </a:t>
            </a:r>
          </a:p>
          <a:p>
            <a:pPr lvl="2">
              <a:buNone/>
            </a:pPr>
            <a:r>
              <a:rPr lang="pt-BR" sz="2000" dirty="0" smtClean="0">
                <a:latin typeface="+mj-lt"/>
              </a:rPr>
              <a:t>1ª escala: Macrozoneamento – função metropolitana do território </a:t>
            </a:r>
          </a:p>
          <a:p>
            <a:pPr lvl="2">
              <a:buNone/>
            </a:pPr>
            <a:r>
              <a:rPr lang="pt-BR" sz="2000" dirty="0" smtClean="0">
                <a:latin typeface="+mj-lt"/>
              </a:rPr>
              <a:t>				         (ex.: produção de água)</a:t>
            </a:r>
          </a:p>
          <a:p>
            <a:pPr lvl="2">
              <a:buNone/>
            </a:pPr>
            <a:r>
              <a:rPr lang="pt-BR" sz="2000" dirty="0" smtClean="0">
                <a:latin typeface="+mj-lt"/>
              </a:rPr>
              <a:t>2ª escala: Estratégias Para Ação Metropolitana – desenho em construção interfederativa: bases e forma de gestão coletiva</a:t>
            </a:r>
          </a:p>
          <a:p>
            <a:pPr lvl="2">
              <a:buNone/>
            </a:pPr>
            <a:r>
              <a:rPr lang="pt-BR" sz="2000" dirty="0" smtClean="0">
                <a:latin typeface="+mj-lt"/>
              </a:rPr>
              <a:t>3ª escala: A ser construído – definir o conceito das Áreas Estratégicas para que sejam feitas leis específicas</a:t>
            </a:r>
          </a:p>
          <a:p>
            <a:pPr lvl="1">
              <a:buNone/>
            </a:pPr>
            <a:endParaRPr lang="pt-BR" sz="2000" dirty="0" smtClean="0">
              <a:latin typeface="+mj-lt"/>
            </a:endParaRPr>
          </a:p>
          <a:p>
            <a:pPr lvl="1">
              <a:buNone/>
            </a:pPr>
            <a:r>
              <a:rPr lang="pt-BR" sz="2000" b="1" dirty="0" smtClean="0">
                <a:latin typeface="+mj-lt"/>
              </a:rPr>
              <a:t>Interação entre as escalas: </a:t>
            </a:r>
          </a:p>
          <a:p>
            <a:pPr lvl="1">
              <a:buNone/>
            </a:pPr>
            <a:r>
              <a:rPr lang="pt-BR" sz="2000" dirty="0" smtClean="0">
                <a:latin typeface="+mj-lt"/>
              </a:rPr>
              <a:t>Matriz de ação das Estratégias sobrepostas ao Macrozoneamento</a:t>
            </a:r>
          </a:p>
        </p:txBody>
      </p:sp>
      <p:sp>
        <p:nvSpPr>
          <p:cNvPr id="50179" name="Título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785225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 b="1" dirty="0" smtClean="0">
                <a:latin typeface="+mj-lt"/>
              </a:rPr>
              <a:t>Ordenamento Territorial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/>
            </a:r>
            <a:br>
              <a:rPr lang="pt-BR" sz="2400" dirty="0" smtClean="0">
                <a:latin typeface="+mj-lt"/>
              </a:rPr>
            </a:br>
            <a:r>
              <a:rPr 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Macrozoneamento e Estratégias para a Ação Metropolitana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5" descr="UR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59550"/>
            <a:ext cx="15113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Y:\ZEE-PDUI\PDUI\Macrozoneamento-Emplasa\#mapeamentos_macrozonas\###MACRO_POS_AUDIENCIA###\###FINAL_JULHO\Esquema Ordenamento Territoria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8640"/>
            <a:ext cx="675005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0"/>
            <a:ext cx="8589640" cy="36004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</a:pPr>
            <a:r>
              <a:rPr lang="pt-BR" sz="2000" b="1" dirty="0" smtClean="0">
                <a:latin typeface="+mj-lt"/>
              </a:rPr>
              <a:t>Macrozoneamento Metropolitano com as áreas “não identificadas”</a:t>
            </a:r>
          </a:p>
        </p:txBody>
      </p:sp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Y:\ZEE-PDUI\PDUI\Macrozoneamento-Emplasa\#mapeamentos_macrozonas\###MACRO_POS_AUDIENCIA###\###FINAL_JULHO\macrozoneamento_ComAreasNaoIdentificada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CaixaDeTexto 3"/>
            <p:cNvSpPr txBox="1"/>
            <p:nvPr/>
          </p:nvSpPr>
          <p:spPr>
            <a:xfrm>
              <a:off x="6876256" y="5445224"/>
              <a:ext cx="2267744" cy="230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900" b="1" dirty="0" smtClean="0">
                  <a:solidFill>
                    <a:srgbClr val="FF0000"/>
                  </a:solidFill>
                </a:rPr>
                <a:t>Áreas de análise na escala das Estratégias</a:t>
              </a:r>
              <a:endParaRPr lang="pt-BR" sz="9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PROPOSTAS ESTRUTURADAS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84482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A: Sistema de Informações Metropolitanas – SIM  (01 proposta)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B: Desenvolvimento Econômico, Social e Territorial (05 propostas)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C: Meio Ambiente, Saneamento e Recursos Hídricos (09 propostas)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D: Habitação e Vulnerabilidade Social  (01 proposta)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E: Gestão de Riscos (02 propostas)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F: Mobilidade, Transporte e Logística (14 propostas)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A: Sistema de Informações Metropolitanas – SIM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5576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PE-001 – Elaboração de um sistema de monitoramento metropolitano, que servirá para o acompanhamento do PDUI e como base de dados comuns em diferentes temas de relevância metropolitana.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B: Desenvolvimento Econômico, Social e Territorial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3040" y="112474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dirty="0" smtClean="0"/>
              <a:t>PE-002 - Implantação de Programa Metropolitano de Competitividade e Inovação</a:t>
            </a:r>
          </a:p>
          <a:p>
            <a:endParaRPr lang="pt-BR" dirty="0" smtClean="0"/>
          </a:p>
          <a:p>
            <a:r>
              <a:rPr lang="pt-BR" dirty="0" smtClean="0"/>
              <a:t>PE-003 - Elaborar Plano Metropolitano de Turismo</a:t>
            </a:r>
          </a:p>
          <a:p>
            <a:endParaRPr lang="pt-BR" dirty="0" smtClean="0"/>
          </a:p>
          <a:p>
            <a:r>
              <a:rPr lang="pt-BR" dirty="0" smtClean="0"/>
              <a:t>PE-004 - Fomentar a atividade agrícola que desempenha papel estratégico no abastecimento de alimentos para a RMSP </a:t>
            </a:r>
          </a:p>
          <a:p>
            <a:endParaRPr lang="pt-BR" dirty="0" smtClean="0"/>
          </a:p>
          <a:p>
            <a:r>
              <a:rPr lang="pt-BR" dirty="0" smtClean="0"/>
              <a:t>PE-005 - Descentralizar a atividade econômica na RMSP e reduzir as desigualdades socioespaciais</a:t>
            </a:r>
          </a:p>
          <a:p>
            <a:endParaRPr lang="pt-BR" dirty="0" smtClean="0"/>
          </a:p>
          <a:p>
            <a:r>
              <a:rPr lang="pt-BR" dirty="0" smtClean="0"/>
              <a:t>PE-006 - Elaborar Plano Metropolitano de Mineração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C: Meio Ambiente, Saneamento e Recursos Hídricos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05273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r>
              <a:rPr lang="pt-BR" dirty="0" smtClean="0"/>
              <a:t>PE-007 - Implantação de programas e ações que garantam a conservação, recuperação e reservação dos corpos d'água da RMSP, organizado em três níveis: </a:t>
            </a:r>
          </a:p>
          <a:p>
            <a:pPr marL="342900" indent="-342900">
              <a:buAutoNum type="alphaLcPeriod"/>
            </a:pPr>
            <a:r>
              <a:rPr lang="pt-BR" dirty="0" smtClean="0"/>
              <a:t>Garantia da segurança hídrica da RMSP</a:t>
            </a:r>
          </a:p>
          <a:p>
            <a:pPr marL="342900" indent="-342900">
              <a:buAutoNum type="alphaLcPeriod"/>
            </a:pPr>
            <a:r>
              <a:rPr lang="pt-BR" dirty="0" smtClean="0"/>
              <a:t>Conservação e Recuperação dos Rio Tietê e Rio Pinheiros, nascentes e Áreas de Preservação Permanente e demais áreas de proteção. </a:t>
            </a:r>
          </a:p>
          <a:p>
            <a:pPr marL="342900" indent="-342900">
              <a:buAutoNum type="alphaLcPeriod"/>
            </a:pPr>
            <a:r>
              <a:rPr lang="pt-BR" dirty="0" smtClean="0"/>
              <a:t>Proteção e conservação dos mananciais </a:t>
            </a:r>
          </a:p>
          <a:p>
            <a:pPr marL="342900" indent="-342900">
              <a:buAutoNum type="alphaLcPeriod"/>
            </a:pPr>
            <a:endParaRPr lang="pt-BR" dirty="0" smtClean="0"/>
          </a:p>
          <a:p>
            <a:r>
              <a:rPr lang="pt-BR" dirty="0" smtClean="0"/>
              <a:t>PE-008 - Incentivo ao reuso e uso racional da água, por meio de educação ambiental, comunicação e sensibilização e mobilização social</a:t>
            </a:r>
          </a:p>
          <a:p>
            <a:endParaRPr lang="pt-BR" dirty="0" smtClean="0"/>
          </a:p>
          <a:p>
            <a:r>
              <a:rPr lang="pt-BR" dirty="0" smtClean="0"/>
              <a:t>PE-009 – Desenvolver e implementar soluções coletivas ou alternativas para o tratamento de esgoto e água em áreas não urbanizadas e rurais</a:t>
            </a:r>
          </a:p>
          <a:p>
            <a:endParaRPr lang="pt-BR" dirty="0" smtClean="0"/>
          </a:p>
          <a:p>
            <a:r>
              <a:rPr lang="pt-BR" dirty="0" smtClean="0"/>
              <a:t>PE-010 - Regularização do saneamento básico em assentamentos precários de interesse metropolitano, em consonância com a Estratégia de Enfrentamento à Precariedade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C: Meio Ambiente, Saneamento e Recursos Hídricos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24744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PE-011 - Programa metropolitano de combate às enchentes, em consonância com a Estratégia de Gestão de Risco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PE-012 - Elaboração e implantação de um Plano de Gestão Integrada de Resíduos Sólidos para a Região Metropolitana de São Paulo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PE-013 - Implantação de instrumentos que promovam a preservação e conservação de áreas que prestam relevantes serviços ecossistêmicos para o desenvolvimento sustentável da RMSP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PE-014 - Implantação de Plano Metropolitano de mitigação e adaptação às Mudanças Climáticas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PE-015 – Estruturação do Sistema de Áreas Verdes e Áreas Protegidas (SAVAP) visando à preservação, à conservação, à recuperação ambiental e à sustentabilidade dos serviços ecossistêmicos de relevância metropolitana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D: Habitação e Vulnerabilidade Social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2474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PE-016 - Elaborar Plano de Desenvolvimento Habitacional para a RMSP articulado com a gestão de recursos hídricos, de saneamento, de redução de riscos e, portanto, considerando as questões socioambientais além das tendências e planos de desenvolvimento econômico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E: Gestão de Riscos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2474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PE-017 – Elaborar o Plano Metropolitano de Gestão de Riscos Ambientais Urbanos, como instrumento que dará materialidade às diretrizes e estratégias da Política de Gestão de Riscos Ambientais Urbanos e utilizará como base o Sistema de Informações Metropolitanas - SIM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PE-018 – Desenvolver instrumentos, monitorar a implementação e estabelecer mecanismos para a gestão do Plano Metropolitano de Gestão de Riscos Ambientais Urbanos da RMSP por meio da Câmara Temática Metropolitana para Gestão de Riscos Ambientais Urbanos - CTM-GRAU – alinhado com a Política Nacional de Proteção e Defesa Civil (PNPDC), Lei Federal nº 12.608/12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32048"/>
          </a:xfrm>
        </p:spPr>
        <p:txBody>
          <a:bodyPr/>
          <a:lstStyle/>
          <a:p>
            <a:r>
              <a:rPr lang="pt-BR" sz="2800" b="1" dirty="0" smtClean="0">
                <a:latin typeface="Calibri" pitchFamily="34" charset="0"/>
                <a:cs typeface="Arial" pitchFamily="34" charset="0"/>
              </a:rPr>
              <a:t>Reunião da conjunta </a:t>
            </a:r>
            <a:br>
              <a:rPr lang="pt-BR" sz="2800" b="1" dirty="0" smtClean="0">
                <a:latin typeface="Calibri" pitchFamily="34" charset="0"/>
                <a:cs typeface="Arial" pitchFamily="34" charset="0"/>
              </a:rPr>
            </a:br>
            <a:r>
              <a:rPr lang="pt-BR" sz="2800" b="1" dirty="0" smtClean="0">
                <a:latin typeface="Calibri" pitchFamily="34" charset="0"/>
                <a:cs typeface="Arial" pitchFamily="34" charset="0"/>
              </a:rPr>
              <a:t>Comissão Técnica e Comitê Executivo do PDUI-RMSP</a:t>
            </a:r>
            <a:br>
              <a:rPr lang="pt-BR" sz="2800" b="1" dirty="0" smtClean="0">
                <a:latin typeface="Calibri" pitchFamily="34" charset="0"/>
                <a:cs typeface="Arial" pitchFamily="34" charset="0"/>
              </a:rPr>
            </a:br>
            <a:r>
              <a:rPr lang="pt-BR" sz="2800" b="1" dirty="0" smtClean="0">
                <a:latin typeface="Calibri" pitchFamily="34" charset="0"/>
                <a:cs typeface="Arial" pitchFamily="34" charset="0"/>
              </a:rPr>
              <a:t>21/08/2018</a:t>
            </a:r>
            <a:br>
              <a:rPr lang="pt-BR" sz="2800" b="1" dirty="0" smtClean="0">
                <a:latin typeface="Calibri" pitchFamily="34" charset="0"/>
                <a:cs typeface="Arial" pitchFamily="34" charset="0"/>
              </a:rPr>
            </a:br>
            <a:r>
              <a:rPr lang="pt-BR" sz="2800" b="1" dirty="0" smtClean="0">
                <a:cs typeface="Arial" pitchFamily="34" charset="0"/>
              </a:rPr>
              <a:t/>
            </a:r>
            <a:br>
              <a:rPr lang="pt-BR" sz="2800" b="1" dirty="0" smtClean="0">
                <a:cs typeface="Arial" pitchFamily="34" charset="0"/>
              </a:rPr>
            </a:br>
            <a:r>
              <a:rPr lang="pt-BR" sz="2800" b="1" dirty="0" smtClean="0">
                <a:cs typeface="Arial" pitchFamily="34" charset="0"/>
              </a:rPr>
              <a:t/>
            </a:r>
            <a:br>
              <a:rPr lang="pt-BR" sz="2800" b="1" dirty="0" smtClean="0">
                <a:cs typeface="Arial" pitchFamily="34" charset="0"/>
              </a:rPr>
            </a:br>
            <a:endParaRPr lang="pt-BR" sz="2800" dirty="0" smtClean="0"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268760"/>
            <a:ext cx="7669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pt-BR" sz="2400" dirty="0" smtClean="0"/>
              <a:t>Pauta:</a:t>
            </a:r>
          </a:p>
          <a:p>
            <a:pPr>
              <a:lnSpc>
                <a:spcPct val="250000"/>
              </a:lnSpc>
            </a:pPr>
            <a:r>
              <a:rPr lang="pt-BR" sz="2400" dirty="0" smtClean="0"/>
              <a:t>1) Abertura</a:t>
            </a:r>
          </a:p>
          <a:p>
            <a:pPr>
              <a:lnSpc>
                <a:spcPct val="250000"/>
              </a:lnSpc>
            </a:pPr>
            <a:r>
              <a:rPr lang="pt-BR" sz="2400" dirty="0" smtClean="0"/>
              <a:t>2) Processo de elaboração do Caderno de Propostas</a:t>
            </a:r>
          </a:p>
          <a:p>
            <a:pPr>
              <a:lnSpc>
                <a:spcPct val="250000"/>
              </a:lnSpc>
            </a:pPr>
            <a:r>
              <a:rPr lang="pt-BR" sz="2400" dirty="0" smtClean="0"/>
              <a:t>3) Validação do Caderno de Propostas pelo Comitê Executivo</a:t>
            </a:r>
          </a:p>
          <a:p>
            <a:pPr>
              <a:lnSpc>
                <a:spcPct val="250000"/>
              </a:lnSpc>
            </a:pPr>
            <a:r>
              <a:rPr lang="pt-BR" sz="2400" dirty="0" smtClean="0"/>
              <a:t>4) Informes gerais e encaminhamentos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F: Mobilidade, Transporte e Logística 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12474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PE-019 - Criação de um fórum/protocolo metropolitano intergovernamental, com a participação de todos os organismos estaduais e municipais competentes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PE-020 - Regular a emissão de poluentes produzidos por veículos automotores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PE-021 - Estabelecer uma política de redução da poluição sonora na RMSP </a:t>
            </a:r>
            <a:r>
              <a:rPr lang="pt-BR" b="1" dirty="0" smtClean="0"/>
              <a:t>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PE-022 - Criar programa para promover, por etapas, a integração modal, tarifária, operacional e de gestão do sistema de transporte PE-023 - Adotar fontes de financiamento complementares, destinadas à expansão do sistema de transporte de caráter metropolitano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PE-023 - Adotar fontes de financiamento complementares, destinadas à expansão do sistema de transporte de caráter metropolitano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F: Mobilidade, Transporte e Logística 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980728"/>
            <a:ext cx="864096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PE-024 - Democratizar a política estadual de mobilidade urbana, por meio do fortalecimento da gestão interfederativa e da implantação de mecanismos de transparência e de participação social, mediante constituição de Câmara Temática Metropolitana de Carga e Passageiros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PE-025 - Promover ligações perimetrais que interliguem centralidades, polos e eixos de atividades econômicas de caráter regional; adensar o sistema de transporte no centro expandido da metrópole; aumentar a acessibilidade de áreas com alta densidade populacional, ou em que o adensamento será promovido.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PE-026 - Desenhar uma rede de corredores de média capacidade, em conjunto com os municípios metropolitanos, de modo a uniformizar as condições de oferta de infraestrutura de transporte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F: Mobilidade, Transporte e Logística 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980728"/>
            <a:ext cx="864096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PE-027 - Ampliação e racionalização da rede de linhas intermunicipais da EMTU, para promover um sistema integrado do tipo tronco-alimentador, articulado às redes de ônibus municipais. Trata-se de implantar um serviço de transporte coletivo que se utiliza de uma rede integrada de linhas municipais e intermunicipais, com complementaridade de itinerários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PE-028 - Estimular a integração do automóvel com o transporte coletivo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PE-029 - Rever e expandir o Sistema Viário de Interesse Metropolitano (</a:t>
            </a:r>
            <a:r>
              <a:rPr lang="pt-BR" dirty="0" err="1" smtClean="0"/>
              <a:t>Sivim</a:t>
            </a:r>
            <a:r>
              <a:rPr lang="pt-BR" dirty="0" smtClean="0"/>
              <a:t>), criado pelo Decreto Estadual nᵒ 50.684/2006 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F: Mobilidade, Transporte e Logística 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980728"/>
            <a:ext cx="864096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PE-030 - Adensar e qualificar o espaço urbano que envolve a rede de corredores de alta e média capacidades, por meio de incentivos estabelecidos nos Planos Diretores Municipais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PE-031 - Reserva de terrenos vazios de propriedade da União, do Estado e dos municípios, localizados nos eixos de projetos ligados à mobilidade metropolitana − de caráter </a:t>
            </a:r>
            <a:r>
              <a:rPr lang="pt-BR" dirty="0" err="1" smtClean="0"/>
              <a:t>pedonal</a:t>
            </a:r>
            <a:r>
              <a:rPr lang="pt-BR" dirty="0" smtClean="0"/>
              <a:t>, </a:t>
            </a:r>
            <a:r>
              <a:rPr lang="pt-BR" dirty="0" err="1" smtClean="0"/>
              <a:t>cicloviário</a:t>
            </a:r>
            <a:r>
              <a:rPr lang="pt-BR" dirty="0" smtClean="0"/>
              <a:t>, rodoviário, ferroviário, metroviário, hidroviário e aeroviário −e inseridos com esta finalidade nos respectivos Planos Diretores e Planos de Mobilidade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PE-032 - Regulamentar a circulação e promover a intermodalidade do transporte de cargas na RMSP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766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Próximos passos</a:t>
            </a:r>
          </a:p>
          <a:p>
            <a:pPr algn="ctr"/>
            <a:endParaRPr lang="pt-BR" sz="24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980728"/>
            <a:ext cx="864096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Mapa final do Macrozoneamento (definição das áreas “em branco”)</a:t>
            </a:r>
          </a:p>
          <a:p>
            <a:pPr algn="just"/>
            <a:r>
              <a:rPr lang="pt-BR" sz="2000" dirty="0" smtClean="0"/>
              <a:t>Apoio técnico da EMPLASA com consultas aos </a:t>
            </a:r>
            <a:r>
              <a:rPr lang="pt-BR" sz="2000" dirty="0" err="1" smtClean="0"/>
              <a:t>GTs</a:t>
            </a:r>
            <a:r>
              <a:rPr lang="pt-BR" sz="2000" dirty="0" smtClean="0"/>
              <a:t> das Estratégias do Ordenamento Territorial (e demais interessados) e aprovação pela Comissão  Técnica + validação pelo Comitê Executivo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Caderno de Sustentação: Diagnóstico, Metodologia e Processo Participativo</a:t>
            </a:r>
          </a:p>
          <a:p>
            <a:pPr algn="just"/>
            <a:r>
              <a:rPr lang="pt-BR" sz="2000" dirty="0" smtClean="0"/>
              <a:t>Apoio técnico da EMPLASA com aprovação pela Comissão  Técnica + validação pelo Comitê Executivo</a:t>
            </a:r>
          </a:p>
          <a:p>
            <a:pPr algn="just"/>
            <a:endParaRPr lang="pt-B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/>
            <a:r>
              <a:rPr lang="pt-BR" sz="2000" dirty="0" smtClean="0"/>
              <a:t> 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Minuta do Projeto de Lei (ver proposta de cronograma)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68" y="404664"/>
            <a:ext cx="8830232" cy="421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5536" y="822236"/>
          <a:ext cx="8352928" cy="469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223"/>
                <a:gridCol w="6670705"/>
              </a:tblGrid>
              <a:tr h="6512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Audiências Públicas Municipais</a:t>
                      </a:r>
                      <a:endParaRPr lang="pt-BR" sz="2400" dirty="0"/>
                    </a:p>
                  </a:txBody>
                  <a:tcPr marL="108188" marR="108188" marT="54094" marB="54094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51227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8188" marR="108188" marT="54094" marB="540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28 de</a:t>
                      </a:r>
                      <a:r>
                        <a:rPr lang="pt-BR" sz="2000" baseline="0" dirty="0" smtClean="0"/>
                        <a:t> setembro a 24 de novembro</a:t>
                      </a:r>
                    </a:p>
                    <a:p>
                      <a:r>
                        <a:rPr lang="pt-BR" sz="2000" baseline="0" dirty="0" smtClean="0"/>
                        <a:t>(Plataforma Digital ficou aberta para recebimento de contribuições de 28 de setembro a 30 de novembro)</a:t>
                      </a:r>
                      <a:endParaRPr lang="pt-BR" sz="2000" dirty="0"/>
                    </a:p>
                  </a:txBody>
                  <a:tcPr marL="108188" marR="108188" marT="54094" marB="540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90481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Número de audiências</a:t>
                      </a:r>
                      <a:endParaRPr lang="pt-BR" sz="2000" dirty="0"/>
                    </a:p>
                  </a:txBody>
                  <a:tcPr marL="108188" marR="108188" marT="54094" marB="5409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41 (38 municipais + 3 no município de São Paulo)</a:t>
                      </a:r>
                      <a:endParaRPr lang="pt-BR" sz="2000" dirty="0"/>
                    </a:p>
                  </a:txBody>
                  <a:tcPr marL="108188" marR="108188" marT="54094" marB="5409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Participação</a:t>
                      </a:r>
                      <a:endParaRPr lang="pt-BR" sz="2000" dirty="0"/>
                    </a:p>
                  </a:txBody>
                  <a:tcPr marL="108188" marR="108188" marT="54094" marB="540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baseline="0" dirty="0" smtClean="0"/>
                        <a:t>2616 pessoas</a:t>
                      </a:r>
                      <a:endParaRPr lang="pt-BR" sz="2000" dirty="0"/>
                    </a:p>
                  </a:txBody>
                  <a:tcPr marL="108188" marR="108188" marT="54094" marB="5409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1227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Contribuições</a:t>
                      </a:r>
                      <a:endParaRPr lang="pt-BR" sz="2000" dirty="0"/>
                    </a:p>
                  </a:txBody>
                  <a:tcPr marL="108188" marR="108188" marT="54094" marB="5409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Total: 845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2000" dirty="0" smtClean="0"/>
                        <a:t>195 do</a:t>
                      </a:r>
                      <a:r>
                        <a:rPr lang="pt-BR" sz="2000" baseline="0" dirty="0" smtClean="0"/>
                        <a:t> Poder Público</a:t>
                      </a:r>
                      <a:r>
                        <a:rPr lang="pt-BR" sz="2000" dirty="0" smtClean="0"/>
                        <a:t> e  650 da Sociedade Civil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pt-BR" sz="2000" dirty="0" smtClean="0"/>
                        <a:t>121</a:t>
                      </a:r>
                      <a:r>
                        <a:rPr lang="pt-BR" sz="2000" baseline="0" dirty="0" smtClean="0"/>
                        <a:t> pela Plataforma Digital  e 724 pelas Audiências Públicas</a:t>
                      </a:r>
                    </a:p>
                  </a:txBody>
                  <a:tcPr marL="108188" marR="108188" marT="54094" marB="5409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32048"/>
          </a:xfrm>
        </p:spPr>
        <p:txBody>
          <a:bodyPr/>
          <a:lstStyle/>
          <a:p>
            <a:pPr algn="l"/>
            <a:r>
              <a:rPr lang="pt-BR" sz="2200" b="1" dirty="0" smtClean="0">
                <a:latin typeface="Calibri" pitchFamily="34" charset="0"/>
                <a:cs typeface="Arial" pitchFamily="34" charset="0"/>
              </a:rPr>
              <a:t>Audiências Públicas / RMSP – Participação</a:t>
            </a:r>
            <a:br>
              <a:rPr lang="pt-BR" sz="2200" b="1" dirty="0" smtClean="0">
                <a:latin typeface="Calibri" pitchFamily="34" charset="0"/>
                <a:cs typeface="Arial" pitchFamily="34" charset="0"/>
              </a:rPr>
            </a:br>
            <a:endParaRPr lang="pt-BR" sz="22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432048"/>
          </a:xfrm>
        </p:spPr>
        <p:txBody>
          <a:bodyPr/>
          <a:lstStyle/>
          <a:p>
            <a:pPr algn="l"/>
            <a:r>
              <a:rPr lang="pt-BR" sz="2200" b="1" dirty="0" smtClean="0">
                <a:latin typeface="Calibri" pitchFamily="34" charset="0"/>
                <a:cs typeface="Arial" pitchFamily="34" charset="0"/>
              </a:rPr>
              <a:t>Contribuições ao Caderno Preliminar de Propostas</a:t>
            </a:r>
            <a:br>
              <a:rPr lang="pt-BR" sz="2200" b="1" dirty="0" smtClean="0">
                <a:latin typeface="Calibri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Arial" pitchFamily="34" charset="0"/>
              </a:rPr>
              <a:t>Dados Estatísticos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2195736" y="1196752"/>
          <a:ext cx="6258694" cy="391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251520" y="2469431"/>
            <a:ext cx="2232248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Contribuições recebidas por temas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2525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+mj-lt"/>
                <a:cs typeface="Arial" pitchFamily="34" charset="0"/>
              </a:rPr>
              <a:t>Contribuições ao Caderno Preliminar de Propostas</a:t>
            </a:r>
          </a:p>
          <a:p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Entendendo o Relatório de Contribuições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48493" y="2420888"/>
          <a:ext cx="8371978" cy="783590"/>
        </p:xfrm>
        <a:graphic>
          <a:graphicData uri="http://schemas.openxmlformats.org/drawingml/2006/table">
            <a:tbl>
              <a:tblPr/>
              <a:tblGrid>
                <a:gridCol w="1103994"/>
                <a:gridCol w="1435337"/>
                <a:gridCol w="3456384"/>
                <a:gridCol w="2340500"/>
                <a:gridCol w="35763"/>
              </a:tblGrid>
              <a:tr h="783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</a:t>
                      </a: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Capítulo </a:t>
                      </a: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Síntese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Contribuição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Análise</a:t>
                      </a: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3356992"/>
          <a:ext cx="8352928" cy="1800200"/>
        </p:xfrm>
        <a:graphic>
          <a:graphicData uri="http://schemas.openxmlformats.org/drawingml/2006/table">
            <a:tbl>
              <a:tblPr/>
              <a:tblGrid>
                <a:gridCol w="1080120"/>
                <a:gridCol w="1440159"/>
                <a:gridCol w="3456384"/>
                <a:gridCol w="2376265"/>
              </a:tblGrid>
              <a:tr h="1800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C-004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Meio Ambiente, Saneamento e Recursos Hídricos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Viveiros regionais para a produção de mudas nativas para recomposição de matas ciliares em APM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Em análise no GT de sistema de áreas verdes e protegidas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 rot="19698703">
            <a:off x="848970" y="1591200"/>
            <a:ext cx="1872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Cadastro de entrada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 rot="19735218">
            <a:off x="2007728" y="1440578"/>
            <a:ext cx="2583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Classificação Tema / Capítulo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 rot="19738383">
            <a:off x="3805486" y="1613155"/>
            <a:ext cx="2193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Resumo da contribuição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 rot="19516746">
            <a:off x="7230605" y="1709246"/>
            <a:ext cx="114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Tratamento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2525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+mj-lt"/>
                <a:cs typeface="Arial" pitchFamily="34" charset="0"/>
              </a:rPr>
              <a:t>Contribuições ao Caderno Preliminar de Propostas</a:t>
            </a:r>
          </a:p>
          <a:p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Entendendo o Relatório de Contribuições – Novas Colunas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48493" y="2420888"/>
          <a:ext cx="8424937" cy="783590"/>
        </p:xfrm>
        <a:graphic>
          <a:graphicData uri="http://schemas.openxmlformats.org/drawingml/2006/table">
            <a:tbl>
              <a:tblPr/>
              <a:tblGrid>
                <a:gridCol w="1080122"/>
                <a:gridCol w="451097"/>
                <a:gridCol w="360040"/>
                <a:gridCol w="4176464"/>
                <a:gridCol w="2284586"/>
                <a:gridCol w="72628"/>
              </a:tblGrid>
              <a:tr h="783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</a:t>
                      </a: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Análise Final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Enquadramento Final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09" marR="3509" marT="3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3356992"/>
          <a:ext cx="8352928" cy="1800200"/>
        </p:xfrm>
        <a:graphic>
          <a:graphicData uri="http://schemas.openxmlformats.org/drawingml/2006/table">
            <a:tbl>
              <a:tblPr/>
              <a:tblGrid>
                <a:gridCol w="1080120"/>
                <a:gridCol w="432047"/>
                <a:gridCol w="360040"/>
                <a:gridCol w="4176465"/>
                <a:gridCol w="2304256"/>
              </a:tblGrid>
              <a:tr h="18002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C-004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Contemplada parcialmente. A contribuição será tratada de maneira mais abrangente, contemplando o estabelecimento de "florestas sociais" com incentivo ao ecomercado de trabalho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PE-015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 rot="19698703">
            <a:off x="848970" y="1591200"/>
            <a:ext cx="1872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Cadastro de entrada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 rot="19738383">
            <a:off x="4008945" y="1613155"/>
            <a:ext cx="1786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Embasamento final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 rot="19516746">
            <a:off x="6772868" y="1235957"/>
            <a:ext cx="198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Nova numeração da </a:t>
            </a:r>
            <a:r>
              <a:rPr lang="pt-BR" sz="1600" b="1" dirty="0" smtClean="0">
                <a:solidFill>
                  <a:srgbClr val="FF0000"/>
                </a:solidFill>
              </a:rPr>
              <a:t>Proposta Estruturada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88623" y="191683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.......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2525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+mj-lt"/>
                <a:cs typeface="Arial" pitchFamily="34" charset="0"/>
              </a:rPr>
              <a:t>Contribuições ao Caderno Preliminar de Propostas</a:t>
            </a:r>
          </a:p>
          <a:p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Critérios Estatísticos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1106735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Total Recebida –  número de contribuições recebidas por Capítulo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Desmembrada – contribuições que por necessitarem de análises diferentes, foram separadas por itens (enquadramento em diversos temas)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Repetida – contribuição ou item que aparece em diversas contribuições de diversos temas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Fora do Escopo – contribuição ou item que não pertence ao escopo do PDUI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Não Contemplada – contribuição ou item que mesmo sendo escopo do PDUI vai contra as diretrizes acordadas ou será objeto de apreciação neste momento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Contemplada – contribuição ou item já abrangido em Capítulo ou Proposta Estruturada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Incluir – contribuição ou item que se encaixa numa Proposta Estruturada</a:t>
            </a:r>
          </a:p>
          <a:p>
            <a:pPr indent="268288">
              <a:spcAft>
                <a:spcPts val="1200"/>
              </a:spcAft>
              <a:buFont typeface="Arial" pitchFamily="34" charset="0"/>
              <a:buChar char="•"/>
            </a:pPr>
            <a:r>
              <a:rPr lang="pt-BR" dirty="0" smtClean="0"/>
              <a:t>Nova Proposta – contribuição ou item que forneceu subsídios para elaboração de nova Proposta Estruturada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25258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+mj-lt"/>
                <a:cs typeface="Arial" pitchFamily="34" charset="0"/>
              </a:rPr>
              <a:t>Contribuições ao Caderno Preliminar de Propostas</a:t>
            </a:r>
          </a:p>
          <a:p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Dados Estatísticos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3646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67545" y="908721"/>
          <a:ext cx="8352930" cy="5264966"/>
        </p:xfrm>
        <a:graphic>
          <a:graphicData uri="http://schemas.openxmlformats.org/drawingml/2006/table">
            <a:tbl>
              <a:tblPr/>
              <a:tblGrid>
                <a:gridCol w="285570"/>
                <a:gridCol w="2070383"/>
                <a:gridCol w="571140"/>
                <a:gridCol w="761521"/>
                <a:gridCol w="666331"/>
                <a:gridCol w="571139"/>
                <a:gridCol w="761522"/>
                <a:gridCol w="666331"/>
                <a:gridCol w="666331"/>
                <a:gridCol w="666331"/>
                <a:gridCol w="666331"/>
              </a:tblGrid>
              <a:tr h="5440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Capítulo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Recebida 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Desmembrada</a:t>
                      </a:r>
                      <a:b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(contribuições)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Repetida</a:t>
                      </a:r>
                    </a:p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(a mesma contribuição ou item)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Fora do Escopo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Contemplada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Contemplada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Incluir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Nova Proposta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análise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Princípios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Diretrizes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Governança Metropolitana e Sistema de Fundos Interfederativos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Macrozoneamento Metropolitano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Estratégias para a Ação Metropolitana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Áreas Estratégicas de Intervenção Metropolitana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Desenvolvimento Econômico, Social e Territorial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Habitação e Vulnerabilidade Social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Meio Ambiente, Saneamento e Recursos Hídricos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Mobilidade, Transporte e Logística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Temas Relevantes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66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814" marR="3814" marT="3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845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cap="none" baseline="0" dirty="0">
                          <a:ln w="12700" cap="flat"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1531</a:t>
                      </a:r>
                    </a:p>
                  </a:txBody>
                  <a:tcPr marL="3814" marR="3814" marT="3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25258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+mj-lt"/>
                <a:cs typeface="Arial" pitchFamily="34" charset="0"/>
              </a:rPr>
              <a:t>Processo de aprovação do Caderno de Propostas  na Comissão Técnica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36462"/>
            <a:ext cx="179512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41277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18/07: Relatório de Propostas Estruturadas e Relatório Final de Contribuições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24/07: Ordenamento territorial (Macrozoneamento e Estratégias)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31/07: Instrumentos de Gestão, Implementação e Acompanhamento do Plano e ajustes ao “Relatório de Propostas Estruturadas”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 smtClean="0"/>
              <a:t>07/08: Devolutiva dos ajustes e revisão final compartilhada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206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Reuniões de Trabalho: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áfico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B5AF"/>
    </a:accent1>
    <a:accent2>
      <a:srgbClr val="C00000"/>
    </a:accent2>
    <a:accent3>
      <a:srgbClr val="0070C0"/>
    </a:accent3>
    <a:accent4>
      <a:srgbClr val="FFC000"/>
    </a:accent4>
    <a:accent5>
      <a:srgbClr val="5F497A"/>
    </a:accent5>
    <a:accent6>
      <a:srgbClr val="ADF5A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1771</Words>
  <Application>Microsoft Office PowerPoint</Application>
  <PresentationFormat>Apresentação na tela (4:3)</PresentationFormat>
  <Paragraphs>341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Personalizar design</vt:lpstr>
      <vt:lpstr>1_Personalizar design</vt:lpstr>
      <vt:lpstr>Slide 1</vt:lpstr>
      <vt:lpstr>Reunião da conjunta  Comissão Técnica e Comitê Executivo do PDUI-RMSP 21/08/2018   </vt:lpstr>
      <vt:lpstr>Audiências Públicas / RMSP – Participação </vt:lpstr>
      <vt:lpstr>Contribuições ao Caderno Preliminar de Propostas Dados Estatísticos</vt:lpstr>
      <vt:lpstr>Slide 5</vt:lpstr>
      <vt:lpstr>Slide 6</vt:lpstr>
      <vt:lpstr>Slide 7</vt:lpstr>
      <vt:lpstr>Slide 8</vt:lpstr>
      <vt:lpstr>Slide 9</vt:lpstr>
      <vt:lpstr>Ordenamento Territorial  Macrozoneamento e Estratégias para a Ação Metropolitana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</dc:creator>
  <cp:lastModifiedBy>cleite</cp:lastModifiedBy>
  <cp:revision>390</cp:revision>
  <dcterms:created xsi:type="dcterms:W3CDTF">2015-12-17T13:23:07Z</dcterms:created>
  <dcterms:modified xsi:type="dcterms:W3CDTF">2018-08-23T14:56:48Z</dcterms:modified>
</cp:coreProperties>
</file>