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2" r:id="rId2"/>
    <p:sldId id="257" r:id="rId3"/>
    <p:sldId id="303" r:id="rId4"/>
    <p:sldId id="269" r:id="rId5"/>
    <p:sldId id="270" r:id="rId6"/>
    <p:sldId id="311" r:id="rId7"/>
    <p:sldId id="293" r:id="rId8"/>
    <p:sldId id="262" r:id="rId9"/>
    <p:sldId id="263" r:id="rId10"/>
    <p:sldId id="268" r:id="rId11"/>
    <p:sldId id="267" r:id="rId12"/>
    <p:sldId id="266" r:id="rId13"/>
    <p:sldId id="306" r:id="rId14"/>
    <p:sldId id="274" r:id="rId15"/>
    <p:sldId id="312" r:id="rId16"/>
    <p:sldId id="314" r:id="rId17"/>
    <p:sldId id="305" r:id="rId18"/>
    <p:sldId id="313" r:id="rId19"/>
    <p:sldId id="304" r:id="rId20"/>
    <p:sldId id="309" r:id="rId21"/>
    <p:sldId id="315" r:id="rId22"/>
    <p:sldId id="316" r:id="rId23"/>
    <p:sldId id="317" r:id="rId24"/>
    <p:sldId id="285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4F2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orient="horz" pos="164"/>
        <p:guide orient="horz" pos="346"/>
        <p:guide orient="horz" pos="255"/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A312C-0A5E-464E-BA0F-F77991B314F2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D8C98-1BED-40B6-9381-AEDAE4827EF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D8C98-1BED-40B6-9381-AEDAE4827EFF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239137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17433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26530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987452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664278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103433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011625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903227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489214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42757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779321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A4C05-6AA4-451B-8397-3213AABCA950}" type="datetimeFigureOut">
              <a:rPr lang="pt-BR" smtClean="0"/>
              <a:pPr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5231D-DE9F-464B-A044-D387CA6229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658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pam@emplasa.gov.br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www.emplasa.sp.gov.br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1089548"/>
            <a:ext cx="7632848" cy="4643708"/>
          </a:xfrm>
          <a:prstGeom prst="roundRect">
            <a:avLst>
              <a:gd name="adj" fmla="val 7324"/>
            </a:avLst>
          </a:prstGeom>
          <a:solidFill>
            <a:schemeClr val="bg1">
              <a:alpha val="55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432000" tIns="324000" rIns="432000" bIns="324000" rtlCol="0">
            <a:spAutoFit/>
          </a:bodyPr>
          <a:lstStyle/>
          <a:p>
            <a:pPr algn="ctr"/>
            <a:r>
              <a:rPr lang="pt-BR" sz="2400" b="1" dirty="0" smtClean="0"/>
              <a:t>PLANO DE AÇÃO DA MACROMETRÓPOLE PAULISTA </a:t>
            </a:r>
          </a:p>
          <a:p>
            <a:pPr algn="ctr"/>
            <a:r>
              <a:rPr lang="pt-BR" sz="2400" b="1" dirty="0" smtClean="0"/>
              <a:t>PAM 2013/2040</a:t>
            </a:r>
          </a:p>
          <a:p>
            <a:pPr algn="ctr"/>
            <a:endParaRPr lang="pt-BR" sz="2000" b="1" dirty="0" smtClean="0"/>
          </a:p>
          <a:p>
            <a:pPr algn="ctr"/>
            <a:endParaRPr lang="pt-BR" sz="2000" b="1" dirty="0" smtClean="0"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a:endParaRPr>
          </a:p>
          <a:p>
            <a:pPr algn="ctr"/>
            <a:endParaRPr lang="pt-BR" sz="2000" b="1" dirty="0" smtClean="0"/>
          </a:p>
          <a:p>
            <a:pPr algn="ctr">
              <a:buNone/>
            </a:pPr>
            <a:r>
              <a:rPr lang="pt-BR" sz="2400" b="1" dirty="0" smtClean="0"/>
              <a:t>REFERÊNCIA PARA O PLANO DE DESENVOLVIMENTO URBANO INTEGRADO DA REGIÃO METROPOLITANA DE SÃO PAULO – PDUI</a:t>
            </a:r>
          </a:p>
          <a:p>
            <a:pPr algn="ctr">
              <a:buNone/>
            </a:pPr>
            <a:endParaRPr lang="pt-BR" sz="2400" b="1" dirty="0" smtClean="0"/>
          </a:p>
          <a:p>
            <a:pPr algn="ctr">
              <a:buNone/>
            </a:pPr>
            <a:endParaRPr lang="pt-BR" sz="2400" b="1" dirty="0" smtClean="0"/>
          </a:p>
          <a:p>
            <a:pPr algn="ctr">
              <a:buNone/>
            </a:pPr>
            <a:r>
              <a:rPr lang="pt-BR" sz="2000" b="1" dirty="0" smtClean="0"/>
              <a:t>OUTUBRO DE 2015</a:t>
            </a: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5674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71600" y="260648"/>
            <a:ext cx="7200000" cy="5220000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 marL="177800" indent="-177800">
              <a:spcAft>
                <a:spcPts val="1200"/>
              </a:spcAft>
            </a:pPr>
            <a:r>
              <a:rPr lang="pt-BR" sz="2800" b="1" dirty="0" smtClean="0">
                <a:solidFill>
                  <a:srgbClr val="C00000"/>
                </a:solidFill>
                <a:latin typeface="+mn-lt"/>
              </a:rPr>
              <a:t>Conectividade e Competitividade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Melhorar </a:t>
            </a:r>
            <a:r>
              <a:rPr lang="pt-BR" sz="2000" b="1" dirty="0">
                <a:latin typeface="+mn-lt"/>
              </a:rPr>
              <a:t>o ambiente de investimentos e negócios, a qualidade das infraestruturas e a eficiência dos </a:t>
            </a:r>
            <a:r>
              <a:rPr lang="pt-BR" sz="2000" b="1" dirty="0" smtClean="0">
                <a:latin typeface="+mn-lt"/>
              </a:rPr>
              <a:t>serviços  para atração de investimentos e emprego</a:t>
            </a:r>
            <a:endParaRPr lang="pt-BR" sz="2000" b="1" dirty="0">
              <a:latin typeface="+mn-lt"/>
            </a:endParaRP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>
                <a:latin typeface="+mn-lt"/>
              </a:rPr>
              <a:t>Promover </a:t>
            </a:r>
            <a:r>
              <a:rPr lang="pt-BR" sz="2000" b="1" dirty="0" smtClean="0">
                <a:latin typeface="+mn-lt"/>
              </a:rPr>
              <a:t>inovação e  atrair setores e atividades de maior densidade tecnológica e </a:t>
            </a:r>
            <a:r>
              <a:rPr lang="pt-BR" sz="2000" b="1" dirty="0">
                <a:latin typeface="+mn-lt"/>
              </a:rPr>
              <a:t>a</a:t>
            </a:r>
            <a:r>
              <a:rPr lang="pt-BR" sz="2000" b="1" dirty="0" smtClean="0">
                <a:latin typeface="+mn-lt"/>
              </a:rPr>
              <a:t>mpliar </a:t>
            </a:r>
            <a:r>
              <a:rPr lang="pt-BR" sz="2000" b="1" dirty="0">
                <a:latin typeface="+mn-lt"/>
              </a:rPr>
              <a:t>a formação de capital </a:t>
            </a:r>
            <a:r>
              <a:rPr lang="pt-BR" sz="2000" b="1" dirty="0" smtClean="0">
                <a:latin typeface="+mn-lt"/>
              </a:rPr>
              <a:t>humano</a:t>
            </a:r>
            <a:endParaRPr lang="pt-BR" sz="2000" b="1" dirty="0">
              <a:latin typeface="+mn-lt"/>
            </a:endParaRP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>
                <a:latin typeface="+mn-lt"/>
              </a:rPr>
              <a:t>Assegurar a conectividade do sistema urbano com investimentos em logística </a:t>
            </a:r>
            <a:r>
              <a:rPr lang="pt-BR" sz="2000" b="1" dirty="0" smtClean="0">
                <a:latin typeface="+mn-lt"/>
              </a:rPr>
              <a:t>e transporte e </a:t>
            </a:r>
            <a:r>
              <a:rPr lang="pt-BR" sz="2000" b="1" dirty="0">
                <a:latin typeface="+mn-lt"/>
              </a:rPr>
              <a:t>infraestrutura</a:t>
            </a:r>
            <a:r>
              <a:rPr lang="pt-BR" sz="2000" b="1" dirty="0" smtClean="0">
                <a:latin typeface="+mn-lt"/>
              </a:rPr>
              <a:t>.</a:t>
            </a:r>
            <a:endParaRPr lang="pt-BR" sz="2000" b="1" dirty="0">
              <a:latin typeface="+mn-lt"/>
            </a:endParaRP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>
                <a:latin typeface="+mn-lt"/>
              </a:rPr>
              <a:t>Equilibrar </a:t>
            </a:r>
            <a:r>
              <a:rPr lang="pt-BR" sz="2000" b="1" dirty="0" smtClean="0">
                <a:latin typeface="+mn-lt"/>
              </a:rPr>
              <a:t>a distribuição de oportunidades </a:t>
            </a:r>
            <a:r>
              <a:rPr lang="pt-BR" sz="2000" b="1" dirty="0">
                <a:latin typeface="+mn-lt"/>
              </a:rPr>
              <a:t>econômicas </a:t>
            </a:r>
            <a:r>
              <a:rPr lang="pt-BR" sz="2000" b="1" dirty="0" smtClean="0">
                <a:latin typeface="+mn-lt"/>
              </a:rPr>
              <a:t>no território. </a:t>
            </a:r>
            <a:endParaRPr lang="pt-BR" sz="2000" b="1" dirty="0">
              <a:latin typeface="+mn-lt"/>
            </a:endParaRP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>
                <a:latin typeface="+mn-lt"/>
              </a:rPr>
              <a:t>Promover a sustentabilidade ambiental e apoiar a </a:t>
            </a:r>
            <a:r>
              <a:rPr lang="pt-BR" sz="2000" b="1" dirty="0" smtClean="0">
                <a:latin typeface="+mn-lt"/>
              </a:rPr>
              <a:t>implementação das metas da Política </a:t>
            </a:r>
            <a:r>
              <a:rPr lang="pt-BR" sz="2000" b="1" dirty="0">
                <a:latin typeface="+mn-lt"/>
              </a:rPr>
              <a:t>Estadual de Mudanças Climáticas – PEMC</a:t>
            </a:r>
            <a:r>
              <a:rPr lang="pt-BR" sz="2000" b="1" dirty="0" smtClean="0">
                <a:latin typeface="+mn-lt"/>
              </a:rPr>
              <a:t>.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75000"/>
                </a:schemeClr>
              </a:buClr>
            </a:pP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11346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71600" y="260648"/>
            <a:ext cx="7200000" cy="3950852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 smtClean="0">
                <a:solidFill>
                  <a:srgbClr val="C00000"/>
                </a:solidFill>
                <a:latin typeface="+mn-lt"/>
              </a:rPr>
              <a:t>Coesão Territorial e Urbanização Inclusiva </a:t>
            </a:r>
          </a:p>
          <a:p>
            <a:pPr marL="342900" indent="-3429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Converter diferenças  territoriais e regionais em vantagens competitivas  visando a coesão territorial. </a:t>
            </a:r>
          </a:p>
          <a:p>
            <a:pPr marL="342900" indent="-3429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Garantir um processo de urbanização </a:t>
            </a:r>
            <a:r>
              <a:rPr lang="pt-BR" sz="2000" b="1" dirty="0">
                <a:latin typeface="+mn-lt"/>
              </a:rPr>
              <a:t>ambientalmente </a:t>
            </a:r>
            <a:r>
              <a:rPr lang="pt-BR" sz="2000" b="1" dirty="0" smtClean="0">
                <a:latin typeface="+mn-lt"/>
              </a:rPr>
              <a:t>integrado com diminuição das desigualdades socioespaciais.</a:t>
            </a:r>
          </a:p>
          <a:p>
            <a:pPr marL="342900" indent="-3429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Implementar políticas </a:t>
            </a:r>
            <a:r>
              <a:rPr lang="pt-BR" sz="2000" b="1" dirty="0">
                <a:latin typeface="+mn-lt"/>
              </a:rPr>
              <a:t>focalizadas </a:t>
            </a:r>
            <a:r>
              <a:rPr lang="pt-BR" sz="2000" b="1" dirty="0" smtClean="0">
                <a:latin typeface="+mn-lt"/>
              </a:rPr>
              <a:t> privilegiando  ação em  urbanas informais (áreas de risco, favelas, assentamentos precários)</a:t>
            </a:r>
            <a:endParaRPr lang="pt-BR" sz="2000" b="1" dirty="0">
              <a:latin typeface="+mn-lt"/>
            </a:endParaRPr>
          </a:p>
          <a:p>
            <a:pPr marL="342900" indent="-3429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Recuperar áreas </a:t>
            </a:r>
            <a:r>
              <a:rPr lang="pt-BR" sz="2000" b="1" dirty="0">
                <a:latin typeface="+mn-lt"/>
              </a:rPr>
              <a:t>degradadas e </a:t>
            </a:r>
            <a:r>
              <a:rPr lang="pt-BR" sz="2000" b="1" dirty="0" smtClean="0">
                <a:latin typeface="+mn-lt"/>
              </a:rPr>
              <a:t> coibir novas ocupações em áreas urbanas inadequadas. </a:t>
            </a:r>
            <a:endParaRPr lang="pt-BR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0161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71600" y="260648"/>
            <a:ext cx="7200000" cy="4590217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 smtClean="0">
                <a:solidFill>
                  <a:srgbClr val="C00000"/>
                </a:solidFill>
                <a:latin typeface="+mn-lt"/>
              </a:rPr>
              <a:t>Governança Metropolitana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Implementar modelos de governança  que contemplem a exigência de </a:t>
            </a:r>
            <a:r>
              <a:rPr lang="pt-BR" sz="2000" b="1" dirty="0" err="1">
                <a:latin typeface="+mn-lt"/>
              </a:rPr>
              <a:t>pactuação</a:t>
            </a:r>
            <a:r>
              <a:rPr lang="pt-BR" sz="2000" b="1" dirty="0">
                <a:latin typeface="+mn-lt"/>
              </a:rPr>
              <a:t> </a:t>
            </a:r>
            <a:r>
              <a:rPr lang="pt-BR" sz="2000" b="1" dirty="0" smtClean="0">
                <a:latin typeface="+mn-lt"/>
              </a:rPr>
              <a:t>política para  de </a:t>
            </a:r>
            <a:r>
              <a:rPr lang="pt-BR" sz="2000" b="1" dirty="0" err="1" smtClean="0">
                <a:latin typeface="+mn-lt"/>
              </a:rPr>
              <a:t>finição</a:t>
            </a:r>
            <a:r>
              <a:rPr lang="pt-BR" sz="2000" b="1" dirty="0" smtClean="0">
                <a:latin typeface="+mn-lt"/>
              </a:rPr>
              <a:t> de objetivos, projetos  e ações  de interesse comum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Adotar mecanismos  que estimulem a coesão</a:t>
            </a:r>
            <a:br>
              <a:rPr lang="pt-BR" sz="2000" b="1" dirty="0" smtClean="0">
                <a:latin typeface="+mn-lt"/>
              </a:rPr>
            </a:br>
            <a:r>
              <a:rPr lang="pt-BR" sz="2000" b="1" dirty="0" smtClean="0">
                <a:latin typeface="+mn-lt"/>
              </a:rPr>
              <a:t>e a convergência de interesses entre agentes do desenvolvimento regional .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Fortalecer a ação local pela implantação de instrumentos de regulação urbana e de aperfeiçoamento da gestão local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Estimular a adoção de políticas fiscais que aumentem a </a:t>
            </a:r>
            <a:r>
              <a:rPr lang="pt-BR" sz="2000" b="1" dirty="0">
                <a:latin typeface="+mn-lt"/>
              </a:rPr>
              <a:t>capacidade de </a:t>
            </a:r>
            <a:r>
              <a:rPr lang="pt-BR" sz="2000" b="1" dirty="0" smtClean="0">
                <a:latin typeface="+mn-lt"/>
              </a:rPr>
              <a:t>investimento dos municípios metropolitanos e sua condição de </a:t>
            </a:r>
            <a:r>
              <a:rPr lang="pt-BR" sz="2000" b="1" i="1" dirty="0" smtClean="0">
                <a:latin typeface="+mn-lt"/>
              </a:rPr>
              <a:t>players </a:t>
            </a:r>
            <a:r>
              <a:rPr lang="pt-BR" sz="2000" b="1" dirty="0" smtClean="0">
                <a:latin typeface="+mn-lt"/>
              </a:rPr>
              <a:t>do desenvolvimento regional. </a:t>
            </a:r>
            <a:endParaRPr lang="pt-BR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86116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36296" y="1989000"/>
            <a:ext cx="5400000" cy="1440000"/>
          </a:xfrm>
          <a:prstGeom prst="roundRect">
            <a:avLst>
              <a:gd name="adj" fmla="val 20778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432000" tIns="324000" rIns="432000" bIns="324000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00000"/>
                </a:solidFill>
                <a:latin typeface="+mn-lt"/>
              </a:rPr>
              <a:t>CARTEIRA DE PROJETOS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1836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15616" y="284371"/>
            <a:ext cx="6840000" cy="2916000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 smtClean="0">
                <a:solidFill>
                  <a:srgbClr val="C00000"/>
                </a:solidFill>
                <a:latin typeface="+mn-lt"/>
              </a:rPr>
              <a:t>Vetores territoriais e sistêmicos</a:t>
            </a:r>
          </a:p>
          <a:p>
            <a:pPr>
              <a:spcAft>
                <a:spcPts val="600"/>
              </a:spcAft>
              <a:buClr>
                <a:schemeClr val="accent3">
                  <a:lumMod val="75000"/>
                </a:schemeClr>
              </a:buClr>
            </a:pPr>
            <a:r>
              <a:rPr lang="pt-BR" sz="2000" dirty="0" smtClean="0">
                <a:latin typeface="+mn-lt"/>
              </a:rPr>
              <a:t>Na formulação  foram  considerados </a:t>
            </a:r>
            <a:r>
              <a:rPr lang="pt-BR" sz="2000" b="1" dirty="0" smtClean="0">
                <a:latin typeface="+mn-lt"/>
              </a:rPr>
              <a:t>vetores de territoriais </a:t>
            </a:r>
            <a:r>
              <a:rPr lang="pt-BR" sz="2000" dirty="0" smtClean="0">
                <a:latin typeface="+mn-lt"/>
              </a:rPr>
              <a:t>concebidos como espaços em que se desenvolvem </a:t>
            </a:r>
            <a:r>
              <a:rPr lang="pt-BR" sz="2000" dirty="0">
                <a:latin typeface="+mn-lt"/>
              </a:rPr>
              <a:t>dinâmicas </a:t>
            </a:r>
            <a:r>
              <a:rPr lang="pt-BR" sz="2000" dirty="0" smtClean="0">
                <a:latin typeface="+mn-lt"/>
              </a:rPr>
              <a:t>urbanas de diferentes escalas</a:t>
            </a:r>
          </a:p>
          <a:p>
            <a:pPr>
              <a:spcAft>
                <a:spcPts val="600"/>
              </a:spcAft>
              <a:buClr>
                <a:schemeClr val="accent3">
                  <a:lumMod val="75000"/>
                </a:schemeClr>
              </a:buClr>
            </a:pPr>
            <a:r>
              <a:rPr lang="pt-BR" sz="2000" dirty="0" smtClean="0">
                <a:latin typeface="+mn-lt"/>
              </a:rPr>
              <a:t>Também foram considerados </a:t>
            </a:r>
            <a:r>
              <a:rPr lang="pt-BR" sz="2000" b="1" dirty="0" smtClean="0">
                <a:latin typeface="+mn-lt"/>
              </a:rPr>
              <a:t>vetores sistêmicos</a:t>
            </a:r>
            <a:r>
              <a:rPr lang="pt-BR" sz="2000" dirty="0" smtClean="0">
                <a:latin typeface="+mn-lt"/>
              </a:rPr>
              <a:t>,  abrangendo os sistemas de energia, recursos hídricos, meio ambiente, inovação tecnológica e qualificação de mão de obra. </a:t>
            </a:r>
            <a:endParaRPr lang="pt-BR" sz="20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218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VetoresTerritoriais_EMPLASA_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7644"/>
            <a:ext cx="8640000" cy="6113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5674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VetoresTerritoriais_EMPLASA_desenvRMSP_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480" y="260648"/>
            <a:ext cx="8640000" cy="611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567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260649"/>
            <a:ext cx="8460000" cy="5851118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3">
                  <a:lumMod val="75000"/>
                </a:schemeClr>
              </a:buClr>
            </a:pPr>
            <a:r>
              <a:rPr lang="pt-BR" sz="2800" b="1" dirty="0" smtClean="0">
                <a:solidFill>
                  <a:srgbClr val="C00000"/>
                </a:solidFill>
              </a:rPr>
              <a:t>Projetos do Vetor RMSP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Articulação dos sistemas de trens regionais com a rede de estações </a:t>
            </a:r>
            <a:r>
              <a:rPr lang="pt-BR" sz="2000" b="1" dirty="0" err="1" smtClean="0"/>
              <a:t>metroferroviárias</a:t>
            </a:r>
            <a:r>
              <a:rPr lang="pt-BR" sz="2000" b="1" dirty="0" smtClean="0"/>
              <a:t> da RMSP 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Rede </a:t>
            </a:r>
            <a:r>
              <a:rPr lang="pt-BR" sz="2000" b="1" dirty="0" err="1" smtClean="0"/>
              <a:t>metroferroviária</a:t>
            </a:r>
            <a:r>
              <a:rPr lang="pt-BR" sz="2000" b="1" dirty="0" smtClean="0"/>
              <a:t> (2020 e 2040) 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Conclusão do </a:t>
            </a:r>
            <a:r>
              <a:rPr lang="pt-BR" sz="2000" b="1" dirty="0" err="1" smtClean="0"/>
              <a:t>ferroanel</a:t>
            </a:r>
            <a:r>
              <a:rPr lang="pt-BR" sz="2000" b="1" dirty="0" smtClean="0"/>
              <a:t> - trechos Norte e Sul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Integração do Aeroporto de Guarulhos com transporte de cargas e passageiros por trilhos (Metrô e Trens Regionais)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Implantação de Plataformas Logísticas Periféricas junto ao </a:t>
            </a:r>
            <a:r>
              <a:rPr lang="pt-BR" sz="2000" b="1" dirty="0" err="1" smtClean="0"/>
              <a:t>ferroanel</a:t>
            </a:r>
            <a:endParaRPr lang="pt-BR" sz="2000" b="1" dirty="0" smtClean="0"/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Projeto Tietê - 4ª Etapa (2012-2018)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Programa de corredores de ônibus metropolitanos da EMTU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Projeto Tietê 3ª Etapa (2011-2016)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Hidroanel da RMSP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Implantação de Plataformas Logísticas Urbanas (8 plataformas)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Corredor de Ônibus Metropolitano Tucuruvi-Guarulhos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Revisão e ampliação do Sistema Viário Metropolitano (</a:t>
            </a:r>
            <a:r>
              <a:rPr lang="pt-BR" sz="2000" b="1" dirty="0" err="1" smtClean="0"/>
              <a:t>Sivim</a:t>
            </a:r>
            <a:r>
              <a:rPr lang="pt-BR" sz="2000" b="1" dirty="0" smtClean="0"/>
              <a:t>)</a:t>
            </a:r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Projeto Canal </a:t>
            </a:r>
            <a:r>
              <a:rPr lang="pt-BR" sz="2000" b="1" dirty="0" err="1" smtClean="0"/>
              <a:t>Billings</a:t>
            </a:r>
            <a:r>
              <a:rPr lang="pt-BR" sz="2000" b="1" dirty="0" smtClean="0"/>
              <a:t> - </a:t>
            </a:r>
            <a:r>
              <a:rPr lang="pt-BR" sz="2000" b="1" dirty="0" err="1" smtClean="0"/>
              <a:t>Taiaçupeba</a:t>
            </a:r>
            <a:endParaRPr lang="pt-BR" sz="2000" b="1" dirty="0" smtClean="0"/>
          </a:p>
          <a:p>
            <a:pPr marL="177800" indent="-177800">
              <a:lnSpc>
                <a:spcPts val="2100"/>
              </a:lnSpc>
              <a:spcAft>
                <a:spcPts val="4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PDMAT 3: Terceiro Plano Diretor de Macrodrenagem da Bacia do Alto Tietê</a:t>
            </a:r>
            <a:r>
              <a:rPr lang="pt-BR" sz="1900" dirty="0" smtClean="0">
                <a:latin typeface="+mn-lt"/>
              </a:rPr>
              <a:t> </a:t>
            </a:r>
            <a:endParaRPr lang="pt-BR" sz="19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218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VetoresTerritoriais_EMPLASA_PerimetralMMP_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480" y="404664"/>
            <a:ext cx="8640000" cy="6113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5674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48432" y="260648"/>
            <a:ext cx="7812000" cy="4989821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 marL="177800" indent="-177800">
              <a:spcAft>
                <a:spcPts val="1200"/>
              </a:spcAft>
              <a:buClr>
                <a:schemeClr val="accent3">
                  <a:lumMod val="75000"/>
                </a:schemeClr>
              </a:buClr>
            </a:pPr>
            <a:r>
              <a:rPr lang="pt-BR" sz="2800" b="1" dirty="0" smtClean="0">
                <a:solidFill>
                  <a:srgbClr val="C00000"/>
                </a:solidFill>
              </a:rPr>
              <a:t>Projetos do Vetor Perimetral da MMP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Trem regional de passageiros Sorocaba-Campinas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Nova ferrovia para </a:t>
            </a:r>
            <a:r>
              <a:rPr lang="pt-BR" sz="2000" b="1" dirty="0" err="1" smtClean="0"/>
              <a:t>conteineres</a:t>
            </a:r>
            <a:r>
              <a:rPr lang="pt-BR" sz="2000" b="1" dirty="0" smtClean="0"/>
              <a:t> ligando as plataformas logísticas remotas Sorocaba, Campinas e São José dos Campos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Plataformas Logísticas Remotas visando a intermodalidade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Ampliação do Aeroporto de São José dos Campos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Duplicação da Rodovia dos Tamoios (trecho de Serra) e obras do Contorno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Novo Contorno Norte de Campinas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Ampliação da SP 075 (Indaiatuba-Sorocaba)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Duplicação da SP 324 (</a:t>
            </a:r>
            <a:r>
              <a:rPr lang="pt-BR" sz="2000" b="1" dirty="0" err="1" smtClean="0"/>
              <a:t>Anhaguera-Viracopos</a:t>
            </a:r>
            <a:r>
              <a:rPr lang="pt-BR" sz="2000" b="1" dirty="0" smtClean="0"/>
              <a:t>)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/>
              <a:t>Modernização e ampliação do Porto de São Sebastião</a:t>
            </a:r>
            <a:endParaRPr lang="pt-BR" sz="19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218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6424" y="261336"/>
            <a:ext cx="7632000" cy="6192000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432000" tIns="324000" rIns="432000" bIns="324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b="1" dirty="0" smtClean="0">
                <a:latin typeface="+mn-lt"/>
              </a:rPr>
              <a:t>Instrumento de planejamento de longo prazo  </a:t>
            </a:r>
            <a:r>
              <a:rPr lang="pt-BR" sz="2400" dirty="0" smtClean="0">
                <a:latin typeface="+mn-lt"/>
              </a:rPr>
              <a:t>(horizonte 2040 ), com propostas intermediárias para 2025 e 2035</a:t>
            </a:r>
          </a:p>
          <a:p>
            <a:pPr>
              <a:spcAft>
                <a:spcPts val="600"/>
              </a:spcAft>
            </a:pPr>
            <a:endParaRPr lang="pt-BR" sz="24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pt-BR" sz="2400" b="1" dirty="0" smtClean="0">
                <a:latin typeface="+mn-lt"/>
              </a:rPr>
              <a:t>Desafio central</a:t>
            </a:r>
            <a:r>
              <a:rPr lang="pt-BR" sz="2400" dirty="0" smtClean="0">
                <a:latin typeface="+mn-lt"/>
              </a:rPr>
              <a:t> </a:t>
            </a:r>
            <a:endParaRPr lang="pt-BR" sz="2400" b="1" dirty="0" smtClean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pt-BR" sz="2400" dirty="0" smtClean="0">
                <a:latin typeface="+mn-lt"/>
              </a:rPr>
              <a:t>Construção de processo de desenvolvimento capaz de dinamizar a competitividade econômica  da MMP garantindo a urbanização inclusiva e a qualidade de vida da população</a:t>
            </a:r>
          </a:p>
          <a:p>
            <a:pPr>
              <a:spcAft>
                <a:spcPts val="600"/>
              </a:spcAft>
            </a:pPr>
            <a:endParaRPr lang="pt-BR" sz="24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pt-BR" sz="2400" b="1" dirty="0" smtClean="0">
                <a:latin typeface="+mn-lt"/>
              </a:rPr>
              <a:t>Resultado</a:t>
            </a:r>
            <a:r>
              <a:rPr lang="pt-BR" sz="2400" dirty="0" smtClean="0">
                <a:latin typeface="+mn-lt"/>
              </a:rPr>
              <a:t> </a:t>
            </a:r>
            <a:r>
              <a:rPr lang="pt-BR" sz="2400" b="1" dirty="0" smtClean="0">
                <a:latin typeface="+mn-lt"/>
              </a:rPr>
              <a:t>– </a:t>
            </a:r>
            <a:r>
              <a:rPr lang="pt-BR" sz="2400" dirty="0" smtClean="0">
                <a:latin typeface="+mn-lt"/>
              </a:rPr>
              <a:t>Organização de </a:t>
            </a:r>
            <a:r>
              <a:rPr lang="pt-BR" sz="2400" b="1" dirty="0" smtClean="0">
                <a:latin typeface="+mn-lt"/>
              </a:rPr>
              <a:t>Carteira de Projetos</a:t>
            </a:r>
            <a:r>
              <a:rPr lang="pt-BR" sz="2400" dirty="0" smtClean="0">
                <a:latin typeface="+mn-lt"/>
              </a:rPr>
              <a:t> com projetos e ações estruturantes, capazes de equacionar os gargalos e potencializar vantagens competitivas do território da MMP</a:t>
            </a:r>
            <a:r>
              <a:rPr lang="pt-BR" sz="2000" dirty="0" smtClean="0">
                <a:latin typeface="+mn-lt"/>
              </a:rPr>
              <a:t>.  </a:t>
            </a:r>
            <a:endParaRPr lang="pt-BR" sz="20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5674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6456" y="260649"/>
            <a:ext cx="8280000" cy="6221879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3">
                  <a:lumMod val="75000"/>
                </a:schemeClr>
              </a:buClr>
            </a:pPr>
            <a:r>
              <a:rPr lang="pt-BR" sz="2800" b="1" dirty="0" smtClean="0">
                <a:solidFill>
                  <a:srgbClr val="C00000"/>
                </a:solidFill>
              </a:rPr>
              <a:t>Vetor Saneamento e Recursos Hídricos</a:t>
            </a:r>
            <a:endParaRPr lang="pt-BR" sz="2400" b="1" dirty="0" smtClean="0">
              <a:solidFill>
                <a:srgbClr val="C00000"/>
              </a:solidFill>
            </a:endParaRPr>
          </a:p>
          <a:p>
            <a:pPr marL="177800" indent="-177800">
              <a:lnSpc>
                <a:spcPts val="2100"/>
              </a:lnSpc>
              <a:spcAft>
                <a:spcPts val="5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Interligação Reservatório </a:t>
            </a:r>
            <a:r>
              <a:rPr lang="pt-BR" sz="2000" b="1" dirty="0" err="1" smtClean="0"/>
              <a:t>Igaratá</a:t>
            </a:r>
            <a:r>
              <a:rPr lang="pt-BR" sz="2000" b="1" dirty="0" smtClean="0"/>
              <a:t> (Rio </a:t>
            </a:r>
            <a:r>
              <a:rPr lang="pt-BR" sz="2000" b="1" dirty="0" err="1" smtClean="0"/>
              <a:t>Jaguari</a:t>
            </a:r>
            <a:r>
              <a:rPr lang="pt-BR" sz="2000" b="1" dirty="0" smtClean="0"/>
              <a:t>, Bacia Paraíba do Sul) ao Reservatório </a:t>
            </a:r>
            <a:r>
              <a:rPr lang="pt-BR" sz="2000" b="1" dirty="0" err="1" smtClean="0"/>
              <a:t>Atibainha</a:t>
            </a:r>
            <a:r>
              <a:rPr lang="pt-BR" sz="2000" b="1" dirty="0" smtClean="0"/>
              <a:t> (Sistema Cantareira) - 2014 / 2016. </a:t>
            </a:r>
          </a:p>
          <a:p>
            <a:pPr marL="177800" indent="-177800">
              <a:lnSpc>
                <a:spcPts val="2100"/>
              </a:lnSpc>
              <a:spcAft>
                <a:spcPts val="5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Sistema Produtor São Lourenço - atendimento das demandas da Zona Oeste da RMSP - 2014 / 2018. </a:t>
            </a:r>
          </a:p>
          <a:p>
            <a:pPr marL="177800" indent="-177800">
              <a:lnSpc>
                <a:spcPts val="2100"/>
              </a:lnSpc>
              <a:spcAft>
                <a:spcPts val="5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Implantação das barragens de Duas Pontes (rio </a:t>
            </a:r>
            <a:r>
              <a:rPr lang="pt-BR" sz="2000" b="1" dirty="0" err="1" smtClean="0"/>
              <a:t>Camanducaia</a:t>
            </a:r>
            <a:r>
              <a:rPr lang="pt-BR" sz="2000" b="1" dirty="0" smtClean="0"/>
              <a:t>) e Pedreira (rio </a:t>
            </a:r>
            <a:r>
              <a:rPr lang="pt-BR" sz="2000" b="1" dirty="0" err="1" smtClean="0"/>
              <a:t>Jaguari</a:t>
            </a:r>
            <a:r>
              <a:rPr lang="pt-BR" sz="2000" b="1" dirty="0" smtClean="0"/>
              <a:t>) - atendimento das bacias PCJ - 2014 / 2018. </a:t>
            </a:r>
          </a:p>
          <a:p>
            <a:pPr marL="177800" indent="-177800">
              <a:lnSpc>
                <a:spcPts val="2100"/>
              </a:lnSpc>
              <a:spcAft>
                <a:spcPts val="5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Sistema Adutor Regional das Bacias PCJ - 2014 / 2018. </a:t>
            </a:r>
          </a:p>
          <a:p>
            <a:pPr marL="177800" indent="-177800">
              <a:lnSpc>
                <a:spcPts val="2100"/>
              </a:lnSpc>
              <a:spcAft>
                <a:spcPts val="5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Macrodrenagem: Bacia do Alto Tietê - 2014 / 2040 (PDMAT 3); Sistema de Macrodrenagem do Rio </a:t>
            </a:r>
            <a:r>
              <a:rPr lang="pt-BR" sz="2000" b="1" dirty="0" err="1" smtClean="0"/>
              <a:t>Baquirivu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Guaçu</a:t>
            </a:r>
            <a:r>
              <a:rPr lang="pt-BR" sz="2000" b="1" dirty="0" smtClean="0"/>
              <a:t> (Franco da Rocha) - 2014 / 2020; </a:t>
            </a:r>
            <a:r>
              <a:rPr lang="pt-BR" sz="2000" b="1" dirty="0" err="1" smtClean="0"/>
              <a:t>Piscinões</a:t>
            </a:r>
            <a:r>
              <a:rPr lang="pt-BR" sz="2000" b="1" dirty="0" smtClean="0"/>
              <a:t> - 2014 / 2017.</a:t>
            </a:r>
          </a:p>
          <a:p>
            <a:pPr marL="177800" indent="-177800">
              <a:lnSpc>
                <a:spcPts val="2100"/>
              </a:lnSpc>
              <a:spcAft>
                <a:spcPts val="5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Programas Parque Várzeas do Tietê, Projeto Tietê 3ª e 4ª etapas (2014-2020) - universalização dos sistemas de coleta e tratamento de esgotos da RMSP. </a:t>
            </a:r>
          </a:p>
          <a:p>
            <a:pPr marL="177800" indent="-177800">
              <a:lnSpc>
                <a:spcPts val="2100"/>
              </a:lnSpc>
              <a:spcAft>
                <a:spcPts val="5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Implantação do Plano Diretor de Aproveitamento de Recursos Hídricos para a Macrometrópole Paulista - 2014/2040. </a:t>
            </a:r>
          </a:p>
          <a:p>
            <a:pPr marL="177800" indent="-177800">
              <a:lnSpc>
                <a:spcPts val="2100"/>
              </a:lnSpc>
              <a:spcAft>
                <a:spcPts val="5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 Metropolitano de Água da RMSP - 2014-2020, com ampliação de captação e adução de água bruta, </a:t>
            </a:r>
            <a:r>
              <a:rPr lang="pt-BR" sz="2000" b="1" dirty="0" err="1" smtClean="0"/>
              <a:t>ETAs</a:t>
            </a:r>
            <a:r>
              <a:rPr lang="pt-BR" sz="2000" b="1" dirty="0" smtClean="0"/>
              <a:t>, adutoras e reservatórios de água tratada.</a:t>
            </a:r>
            <a:endParaRPr lang="pt-BR" sz="19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218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5536" y="260649"/>
            <a:ext cx="8280000" cy="6197441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 indent="-342900">
              <a:spcAft>
                <a:spcPts val="1200"/>
              </a:spcAft>
              <a:buClr>
                <a:schemeClr val="accent3">
                  <a:lumMod val="75000"/>
                </a:schemeClr>
              </a:buClr>
            </a:pPr>
            <a:r>
              <a:rPr lang="pt-BR" sz="2800" b="1" dirty="0" smtClean="0">
                <a:solidFill>
                  <a:srgbClr val="C00000"/>
                </a:solidFill>
              </a:rPr>
              <a:t>Vetor Saneamento e Recursos Hídricos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Continuidade do Programa de Redução e Controle de Perdas de Água da MMP – 2014/2020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 Mananciais da RMSP – 2014/2018 - Guarapiranga, </a:t>
            </a:r>
            <a:r>
              <a:rPr lang="pt-BR" sz="2000" b="1" dirty="0" err="1" smtClean="0"/>
              <a:t>Billings</a:t>
            </a:r>
            <a:r>
              <a:rPr lang="pt-BR" sz="2000" b="1" dirty="0" smtClean="0"/>
              <a:t>, Alto </a:t>
            </a:r>
            <a:r>
              <a:rPr lang="pt-BR" sz="2000" b="1" dirty="0" err="1" smtClean="0"/>
              <a:t>Tietê-Cabeceiras</a:t>
            </a:r>
            <a:r>
              <a:rPr lang="pt-BR" sz="2000" b="1" dirty="0" smtClean="0"/>
              <a:t>,  </a:t>
            </a:r>
            <a:r>
              <a:rPr lang="pt-BR" sz="2000" b="1" dirty="0" err="1" smtClean="0"/>
              <a:t>Juqueri-Cantareira</a:t>
            </a:r>
            <a:r>
              <a:rPr lang="pt-BR" sz="2000" b="1" dirty="0" smtClean="0"/>
              <a:t> e Alto e Baixo Cotia. 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Programas Água do Litoral e do Interior – 2014/2020 - continuidade do processo de universalização do abastecimento e </a:t>
            </a:r>
            <a:r>
              <a:rPr lang="pt-BR" sz="2000" b="1" dirty="0" err="1" smtClean="0"/>
              <a:t>reservação</a:t>
            </a:r>
            <a:r>
              <a:rPr lang="pt-BR" sz="2000" b="1" dirty="0" smtClean="0"/>
              <a:t> de água. 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Programas de Esgotos da RMSP, do Interior e do Litoral (Onda Limpa) - 2014/2020 - melhoria da qualidade ambiental, ampliação dos índices de cobertura e atendimento com coleta de esgoto, melhoria da qualidade da água e da </a:t>
            </a:r>
            <a:r>
              <a:rPr lang="pt-BR" sz="2000" b="1" dirty="0" err="1" smtClean="0"/>
              <a:t>balneabilidade</a:t>
            </a:r>
            <a:r>
              <a:rPr lang="pt-BR" sz="2000" b="1" dirty="0" smtClean="0"/>
              <a:t> das praias. 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 Córrego Limpo da RMSP (2014-2020) - despoluição e limpeza das águas e margens em córregos priorizados em consenso com as Prefeituras. 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 de Incentivos à Recuperação de Matas Ciliares  e à Recomposição de Vegetação nas Bacias Formadoras de Mananciais de Água da MMP.</a:t>
            </a:r>
            <a:endParaRPr lang="pt-BR" sz="20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218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5536" y="260648"/>
            <a:ext cx="8280000" cy="5400000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3">
                  <a:lumMod val="75000"/>
                </a:schemeClr>
              </a:buClr>
            </a:pPr>
            <a:r>
              <a:rPr lang="pt-BR" sz="2800" b="1" dirty="0" smtClean="0">
                <a:solidFill>
                  <a:srgbClr val="C00000"/>
                </a:solidFill>
              </a:rPr>
              <a:t>Vetor Desenvolvimento Ambiental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 de Remanescentes Florestais / Política Estadual de Mudanças Climáticas - Pagamentos por Serviços Ambientais. 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 de Parceria para a Sustentabilidade - concessão de uso sustentável das Unidades de Conservação.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Estímulo à criação de Reservas Particulares do Patrimônio Natural.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ICMS Ecológico - aplicação de recursos em preservação ambiental.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Zoneamento Ecológico-Econômico - ESP (em elaboração), RMBS e do Litoral Norte.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 de Recuperação Socioambiental da Serra do Mar (GESP/BID) - 2014/2020 - conservação, uso sustentável e recuperação socioambiental da Serra do Mar.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Projeto de Desenvolvimento Sustentável do Litoral Paulista (GESP/BB) - 2014/2020 - recuperação e preservação das Unidades de Conservação.</a:t>
            </a:r>
          </a:p>
        </p:txBody>
      </p:sp>
    </p:spTree>
    <p:extLst>
      <p:ext uri="{BB962C8B-B14F-4D97-AF65-F5344CB8AC3E}">
        <p14:creationId xmlns="" xmlns:p14="http://schemas.microsoft.com/office/powerpoint/2010/main" val="2502218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5536" y="260648"/>
            <a:ext cx="8280000" cy="6437204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 indent="-342900">
              <a:spcAft>
                <a:spcPts val="1200"/>
              </a:spcAft>
              <a:buClr>
                <a:schemeClr val="accent3">
                  <a:lumMod val="75000"/>
                </a:schemeClr>
              </a:buClr>
            </a:pPr>
            <a:r>
              <a:rPr lang="pt-BR" sz="2800" b="1" dirty="0" smtClean="0">
                <a:solidFill>
                  <a:srgbClr val="C00000"/>
                </a:solidFill>
              </a:rPr>
              <a:t>Vetor Desenvolvimento Ambiental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 de Recuperação de Serviços de Clima e Biodiversidade na Bacia do Rio </a:t>
            </a:r>
            <a:r>
              <a:rPr lang="pt-BR" sz="2000" b="1" dirty="0" err="1" smtClean="0"/>
              <a:t>Paraiba</a:t>
            </a:r>
            <a:r>
              <a:rPr lang="pt-BR" sz="2000" b="1" dirty="0" smtClean="0"/>
              <a:t> do Sul - Global </a:t>
            </a:r>
            <a:r>
              <a:rPr lang="pt-BR" sz="2000" b="1" dirty="0" err="1" smtClean="0"/>
              <a:t>Environmetal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Fund</a:t>
            </a:r>
            <a:r>
              <a:rPr lang="pt-BR" sz="2000" b="1" dirty="0" smtClean="0"/>
              <a:t> - certificação, cadeias de valor sustentável.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Gerenciamento integrado de dados ambientais.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Programa de sustentabilidade ambiental para agricultores familiares -  apoio à atividades produtivas compatíveis com a preservação.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Projeto de Transporte Sustentável de São Paulo.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Protocolos </a:t>
            </a:r>
            <a:r>
              <a:rPr lang="pt-BR" sz="2000" b="1" dirty="0" err="1" smtClean="0"/>
              <a:t>Agroambientais</a:t>
            </a:r>
            <a:r>
              <a:rPr lang="pt-BR" sz="2000" b="1" dirty="0" smtClean="0"/>
              <a:t> com o setor </a:t>
            </a:r>
            <a:r>
              <a:rPr lang="pt-BR" sz="2000" b="1" dirty="0" err="1" smtClean="0"/>
              <a:t>sucroenergético</a:t>
            </a:r>
            <a:r>
              <a:rPr lang="pt-BR" sz="2000" b="1" dirty="0" smtClean="0"/>
              <a:t> (Projeto Etanol Verde) e com o setor florestal (Silvicultura Sustentável).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Capacitação e estímulo ao mercado de produtos orgânicos.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Projeto de Desenvolvimento Rural Sustentável - Microbacias II - acesso ao Mercado / Sistemas </a:t>
            </a:r>
            <a:r>
              <a:rPr lang="pt-BR" sz="2000" b="1" dirty="0" err="1" smtClean="0"/>
              <a:t>Agroflorestais</a:t>
            </a:r>
            <a:r>
              <a:rPr lang="pt-BR" sz="2000" b="1" dirty="0" smtClean="0"/>
              <a:t>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Projeto Guarapiranga Sustentável - uso racional dos recursos naturais; preservação, recuperação da biodiversidade.</a:t>
            </a:r>
          </a:p>
          <a:p>
            <a:pPr marL="177800" indent="-177800">
              <a:spcAft>
                <a:spcPts val="600"/>
              </a:spcAft>
              <a:buClr>
                <a:srgbClr val="006600"/>
              </a:buClr>
              <a:buFont typeface="Arial" pitchFamily="34" charset="0"/>
              <a:buChar char="•"/>
            </a:pPr>
            <a:r>
              <a:rPr lang="pt-BR" sz="2000" b="1" dirty="0" smtClean="0"/>
              <a:t>TEEB - Economia dos Ecossistemas e da Biodiversidade – identificar e preservar os serviços ecossistêmicos na MMP.</a:t>
            </a:r>
          </a:p>
        </p:txBody>
      </p:sp>
    </p:spTree>
    <p:extLst>
      <p:ext uri="{BB962C8B-B14F-4D97-AF65-F5344CB8AC3E}">
        <p14:creationId xmlns="" xmlns:p14="http://schemas.microsoft.com/office/powerpoint/2010/main" val="2502218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63688" y="2060848"/>
            <a:ext cx="5544616" cy="2635034"/>
          </a:xfrm>
          <a:prstGeom prst="roundRect">
            <a:avLst>
              <a:gd name="adj" fmla="val 14282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432000" tIns="324000" rIns="432000" bIns="324000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pam@emplasa.gov.br</a:t>
            </a:r>
            <a:endParaRPr lang="pt-B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www.emplasa.sp.gov.br</a:t>
            </a:r>
            <a:endParaRPr lang="pt-B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pt-BR" sz="1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3571876"/>
            <a:ext cx="4865030" cy="5791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2190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3648" y="2060848"/>
            <a:ext cx="5940000" cy="1368000"/>
          </a:xfrm>
          <a:prstGeom prst="roundRect">
            <a:avLst>
              <a:gd name="adj" fmla="val 22177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432000" tIns="324000" rIns="432000" bIns="324000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00000"/>
                </a:solidFill>
                <a:latin typeface="+mn-lt"/>
              </a:rPr>
              <a:t>CONTEXTO E  ABRANGÊNCIA</a:t>
            </a:r>
            <a:endParaRPr lang="pt-BR" sz="32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5674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11560" y="260648"/>
            <a:ext cx="7920000" cy="5431587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 marL="177800" indent="-177800">
              <a:spcAft>
                <a:spcPts val="1200"/>
              </a:spcAft>
            </a:pPr>
            <a:r>
              <a:rPr lang="pt-BR" sz="2800" b="1" dirty="0" smtClean="0">
                <a:solidFill>
                  <a:srgbClr val="C00000"/>
                </a:solidFill>
                <a:latin typeface="+mn-lt"/>
              </a:rPr>
              <a:t>Números da MMP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50 mil km²  (20% do  território do ESP)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174 municípios (50% da área urbanizada do ESP) 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21% do patrimônio protegido do ESP, abrangendo total ou parcialmente: Serra do Mar; Cantareira; Mantiqueira; os mais importantes remanescentes de Mata Atlântica do ESP e várias Unidades de Conservação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Cerca de 74% da população do ESP (30,5 milhões de habitantes)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3,8 milhões de pessoas em assentamentos precários: RMSP 15%; RMC 14%; RMBS 20%  e RMVPLN 6%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83% do PIB (concentração de indústrias de alta tecnologia, comércio, serviços complexos e agroindústria produtiva)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Condições  ímpares de transporte e logística, a despeito da necessidade de conectividade dos sistemas de </a:t>
            </a:r>
            <a:r>
              <a:rPr lang="pt-BR" sz="2000" b="1" dirty="0" err="1" smtClean="0">
                <a:latin typeface="+mn-lt"/>
              </a:rPr>
              <a:t>infraestruturas</a:t>
            </a:r>
            <a:r>
              <a:rPr lang="pt-BR" sz="2000" b="1" dirty="0" smtClean="0">
                <a:latin typeface="+mn-lt"/>
              </a:rPr>
              <a:t>.  </a:t>
            </a:r>
          </a:p>
        </p:txBody>
      </p:sp>
    </p:spTree>
    <p:extLst>
      <p:ext uri="{BB962C8B-B14F-4D97-AF65-F5344CB8AC3E}">
        <p14:creationId xmlns="" xmlns:p14="http://schemas.microsoft.com/office/powerpoint/2010/main" val="3831836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12440" y="260648"/>
            <a:ext cx="7920000" cy="3673332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 smtClean="0">
                <a:solidFill>
                  <a:srgbClr val="C00000"/>
                </a:solidFill>
                <a:latin typeface="+mn-lt"/>
              </a:rPr>
              <a:t>Números da MMP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Maiores portos e aeroportos e melhor complexo rodoviário do País.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2 portos de grande importância: 60% do comércio internacional do ESP são embarcados ou desembarcados via Porto de Santos.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O Aeroporto Internacional de Guarulhos é o principal e mais movimentado da AL – 33 milhões de passageiros em 2012.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São: 32.997km de rodovias;  5.100 km de ferrovias;  de 2.400 km de hidrovias; 36 aeroportos locais/regionais; 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2.800 km de dutos</a:t>
            </a:r>
            <a:endParaRPr lang="pt-BR" sz="19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4139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avanzo\AppData\Local\Temp\notes142542\MAPA-MMP-CARTOGRAFIA-AGO-201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19" y="416529"/>
            <a:ext cx="8640000" cy="610881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</p:pic>
    </p:spTree>
    <p:extLst>
      <p:ext uri="{BB962C8B-B14F-4D97-AF65-F5344CB8AC3E}">
        <p14:creationId xmlns="" xmlns:p14="http://schemas.microsoft.com/office/powerpoint/2010/main" val="2502218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35696" y="2061000"/>
            <a:ext cx="5940000" cy="1368000"/>
          </a:xfrm>
          <a:prstGeom prst="roundRect">
            <a:avLst>
              <a:gd name="adj" fmla="val 21864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432000" tIns="324000" rIns="432000" bIns="324000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00000"/>
                </a:solidFill>
                <a:latin typeface="+mn-lt"/>
              </a:rPr>
              <a:t>ESTRATÉGIA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1836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72400" y="260648"/>
            <a:ext cx="7200000" cy="4760253"/>
          </a:xfrm>
          <a:prstGeom prst="roundRect">
            <a:avLst>
              <a:gd name="adj" fmla="val 6525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 smtClean="0">
                <a:solidFill>
                  <a:srgbClr val="C00000"/>
                </a:solidFill>
                <a:latin typeface="+mn-lt"/>
              </a:rPr>
              <a:t>Política de Desenvolvimento da MMP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dirty="0" smtClean="0">
                <a:latin typeface="+mn-lt"/>
              </a:rPr>
              <a:t>Promoção do desenvolvimento sustentável</a:t>
            </a:r>
            <a:r>
              <a:rPr lang="pt-BR" sz="2000" dirty="0">
                <a:latin typeface="+mn-lt"/>
              </a:rPr>
              <a:t>, incorporando as dimensões territorial, social e econômica do desenvolvimento.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dirty="0" smtClean="0">
                <a:latin typeface="+mn-lt"/>
              </a:rPr>
              <a:t>Adoção </a:t>
            </a:r>
            <a:r>
              <a:rPr lang="pt-BR" sz="2000" dirty="0">
                <a:latin typeface="+mn-lt"/>
              </a:rPr>
              <a:t>do </a:t>
            </a:r>
            <a:r>
              <a:rPr lang="pt-BR" sz="2000" dirty="0" smtClean="0">
                <a:latin typeface="+mn-lt"/>
              </a:rPr>
              <a:t>PAM como </a:t>
            </a:r>
            <a:r>
              <a:rPr lang="pt-BR" sz="2000" dirty="0">
                <a:latin typeface="+mn-lt"/>
              </a:rPr>
              <a:t>referência para integração das políticas públicas e </a:t>
            </a:r>
            <a:r>
              <a:rPr lang="pt-BR" sz="2000" dirty="0" smtClean="0">
                <a:latin typeface="+mn-lt"/>
              </a:rPr>
              <a:t>dos investimentos programados no território da MMP. </a:t>
            </a:r>
            <a:endParaRPr lang="pt-BR" sz="2000" dirty="0">
              <a:latin typeface="+mn-lt"/>
            </a:endParaRP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</a:pPr>
            <a:endParaRPr lang="pt-BR" sz="2400" b="1" dirty="0" smtClean="0">
              <a:latin typeface="+mn-lt"/>
            </a:endParaRP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</a:pPr>
            <a:r>
              <a:rPr lang="pt-BR" sz="2400" b="1" dirty="0" smtClean="0">
                <a:latin typeface="+mn-lt"/>
              </a:rPr>
              <a:t>Resultado </a:t>
            </a:r>
            <a:r>
              <a:rPr lang="pt-BR" sz="2400" b="1" dirty="0">
                <a:latin typeface="+mn-lt"/>
              </a:rPr>
              <a:t>esperado</a:t>
            </a:r>
          </a:p>
          <a:p>
            <a:pPr marL="177800" indent="-1778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2000" dirty="0" smtClean="0">
                <a:latin typeface="+mn-lt"/>
              </a:rPr>
              <a:t>Dinamização das condições favoráveis de desenvolvimento econômico e urbano e redução das </a:t>
            </a:r>
            <a:r>
              <a:rPr lang="pt-BR" sz="2000" dirty="0">
                <a:latin typeface="+mn-lt"/>
              </a:rPr>
              <a:t>desigualdades </a:t>
            </a:r>
            <a:r>
              <a:rPr lang="pt-BR" sz="2000" dirty="0" smtClean="0">
                <a:latin typeface="+mn-lt"/>
              </a:rPr>
              <a:t>socioespaciais, garantindo a qualidade </a:t>
            </a:r>
            <a:r>
              <a:rPr lang="pt-BR" sz="2000" dirty="0">
                <a:latin typeface="+mn-lt"/>
              </a:rPr>
              <a:t>de </a:t>
            </a:r>
            <a:r>
              <a:rPr lang="pt-BR" sz="2000" dirty="0" smtClean="0">
                <a:latin typeface="+mn-lt"/>
              </a:rPr>
              <a:t>vida e sustentabilidade ambiental.</a:t>
            </a:r>
            <a:endParaRPr lang="pt-BR" sz="20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2147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48344" y="260648"/>
            <a:ext cx="6120000" cy="2427050"/>
          </a:xfrm>
          <a:prstGeom prst="roundRect">
            <a:avLst>
              <a:gd name="adj" fmla="val 13803"/>
            </a:avLst>
          </a:prstGeom>
          <a:solidFill>
            <a:schemeClr val="bg1">
              <a:alpha val="60000"/>
            </a:schemeClr>
          </a:solidFill>
          <a:ln w="0" cap="rnd">
            <a:noFill/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180000" tIns="7200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 smtClean="0">
                <a:solidFill>
                  <a:srgbClr val="C00000"/>
                </a:solidFill>
                <a:latin typeface="+mn-lt"/>
              </a:rPr>
              <a:t>Eixos Estratégicos</a:t>
            </a:r>
          </a:p>
          <a:p>
            <a:pPr marL="266700" indent="-26670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eriod"/>
            </a:pPr>
            <a:r>
              <a:rPr lang="pt-BR" sz="2000" b="1" dirty="0" smtClean="0">
                <a:latin typeface="+mn-lt"/>
              </a:rPr>
              <a:t>Conectividade </a:t>
            </a:r>
            <a:r>
              <a:rPr lang="pt-BR" sz="2000" b="1" dirty="0">
                <a:latin typeface="+mn-lt"/>
              </a:rPr>
              <a:t>territorial e competitividade </a:t>
            </a:r>
            <a:r>
              <a:rPr lang="pt-BR" sz="2000" b="1" dirty="0" smtClean="0">
                <a:latin typeface="+mn-lt"/>
              </a:rPr>
              <a:t>econômica.</a:t>
            </a:r>
            <a:endParaRPr lang="pt-BR" sz="2000" b="1" dirty="0">
              <a:latin typeface="+mn-lt"/>
            </a:endParaRPr>
          </a:p>
          <a:p>
            <a:pPr marL="266700" indent="-26670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eriod"/>
            </a:pPr>
            <a:r>
              <a:rPr lang="pt-BR" sz="2000" b="1" dirty="0" smtClean="0">
                <a:latin typeface="+mn-lt"/>
              </a:rPr>
              <a:t>Coesão </a:t>
            </a:r>
            <a:r>
              <a:rPr lang="pt-BR" sz="2000" b="1" dirty="0">
                <a:latin typeface="+mn-lt"/>
              </a:rPr>
              <a:t>territorial e urbanização </a:t>
            </a:r>
            <a:r>
              <a:rPr lang="pt-BR" sz="2000" b="1" dirty="0" smtClean="0">
                <a:latin typeface="+mn-lt"/>
              </a:rPr>
              <a:t>inclusiva.</a:t>
            </a:r>
            <a:endParaRPr lang="pt-BR" sz="2000" b="1" dirty="0">
              <a:latin typeface="+mn-lt"/>
            </a:endParaRPr>
          </a:p>
          <a:p>
            <a:pPr marL="266700" indent="-26670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+mj-lt"/>
              <a:buAutoNum type="arabicPeriod"/>
            </a:pPr>
            <a:r>
              <a:rPr lang="pt-BR" sz="2000" b="1" dirty="0" smtClean="0">
                <a:latin typeface="+mn-lt"/>
              </a:rPr>
              <a:t>Governança metropolitana.</a:t>
            </a:r>
            <a:endParaRPr lang="pt-BR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018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1452</Words>
  <Application>Microsoft Office PowerPoint</Application>
  <PresentationFormat>Apresentação na tela (4:3)</PresentationFormat>
  <Paragraphs>124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Americo Cardoso dos Santos Neto</dc:creator>
  <cp:lastModifiedBy>Usuário do Windows</cp:lastModifiedBy>
  <cp:revision>148</cp:revision>
  <dcterms:created xsi:type="dcterms:W3CDTF">2014-02-18T17:48:57Z</dcterms:created>
  <dcterms:modified xsi:type="dcterms:W3CDTF">2015-10-15T14:55:56Z</dcterms:modified>
</cp:coreProperties>
</file>