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1" r:id="rId2"/>
    <p:sldId id="397" r:id="rId3"/>
    <p:sldId id="383" r:id="rId4"/>
    <p:sldId id="407" r:id="rId5"/>
    <p:sldId id="325" r:id="rId6"/>
    <p:sldId id="356" r:id="rId7"/>
    <p:sldId id="358" r:id="rId8"/>
    <p:sldId id="369" r:id="rId9"/>
    <p:sldId id="370" r:id="rId10"/>
    <p:sldId id="401" r:id="rId11"/>
    <p:sldId id="402" r:id="rId12"/>
    <p:sldId id="404" r:id="rId13"/>
    <p:sldId id="405" r:id="rId14"/>
    <p:sldId id="412" r:id="rId15"/>
    <p:sldId id="365" r:id="rId16"/>
    <p:sldId id="366" r:id="rId17"/>
    <p:sldId id="388" r:id="rId18"/>
    <p:sldId id="389" r:id="rId19"/>
    <p:sldId id="390" r:id="rId20"/>
    <p:sldId id="391" r:id="rId21"/>
    <p:sldId id="372" r:id="rId22"/>
    <p:sldId id="381" r:id="rId23"/>
    <p:sldId id="392" r:id="rId24"/>
    <p:sldId id="395" r:id="rId25"/>
    <p:sldId id="399" r:id="rId26"/>
    <p:sldId id="408" r:id="rId27"/>
    <p:sldId id="410" r:id="rId28"/>
    <p:sldId id="411" r:id="rId29"/>
    <p:sldId id="359" r:id="rId30"/>
    <p:sldId id="360" r:id="rId31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tafarello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AF"/>
    <a:srgbClr val="00CEAF"/>
    <a:srgbClr val="FFFFCC"/>
    <a:srgbClr val="CC99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428" autoAdjust="0"/>
    <p:restoredTop sz="97749" autoAdjust="0"/>
  </p:normalViewPr>
  <p:slideViewPr>
    <p:cSldViewPr>
      <p:cViewPr>
        <p:scale>
          <a:sx n="70" d="100"/>
          <a:sy n="70" d="100"/>
        </p:scale>
        <p:origin x="-2730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DC4AE1-C820-4A6B-A0E8-177CE7B2D864}" type="datetimeFigureOut">
              <a:rPr lang="pt-BR"/>
              <a:pPr>
                <a:defRPr/>
              </a:pPr>
              <a:t>19/10/2016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B468B0-E22B-4561-AC5D-2A056A1F44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F48E3F-528F-403A-94B0-26B629B6BCAF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1095"/>
            <a:ext cx="9144000" cy="6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5" y="0"/>
            <a:ext cx="1838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0" y="315404"/>
            <a:ext cx="107504" cy="720080"/>
          </a:xfrm>
          <a:prstGeom prst="rect">
            <a:avLst/>
          </a:prstGeom>
          <a:solidFill>
            <a:srgbClr val="00C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CEA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07504" y="3501008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PDUI e </a:t>
            </a:r>
            <a:r>
              <a:rPr lang="pt-BR" sz="2400" b="1" dirty="0" err="1" smtClean="0">
                <a:solidFill>
                  <a:schemeClr val="bg1"/>
                </a:solidFill>
                <a:cs typeface="Arial" pitchFamily="34" charset="0"/>
              </a:rPr>
              <a:t>SIM|Emplasa</a:t>
            </a:r>
            <a:r>
              <a:rPr lang="pt-BR" sz="2400" b="1" dirty="0" smtClean="0">
                <a:solidFill>
                  <a:schemeClr val="bg1"/>
                </a:solidFill>
                <a:cs typeface="Arial" pitchFamily="34" charset="0"/>
              </a:rPr>
              <a:t> (Sistema de Informações Metropolitanas do Estado de São Paulo)</a:t>
            </a:r>
            <a:endParaRPr lang="pt-B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Adilson Haroldo </a:t>
            </a:r>
            <a:r>
              <a:rPr lang="pt-BR" sz="20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Piveta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–  Gerente da Unidade de </a:t>
            </a:r>
            <a:r>
              <a:rPr lang="pt-BR" sz="20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Geomática</a:t>
            </a:r>
            <a:endParaRPr lang="pt-BR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Eduardo </a:t>
            </a:r>
            <a:r>
              <a:rPr lang="pt-BR" sz="20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Tomio</a:t>
            </a:r>
            <a:r>
              <a:rPr lang="pt-BR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Nakamura – Analista de </a:t>
            </a:r>
            <a:r>
              <a:rPr lang="pt-BR" sz="2000" b="1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Geomática</a:t>
            </a:r>
            <a:endParaRPr lang="pt-BR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pt-BR" sz="2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8" name="Picture 4" descr="T:\Andre Cury\Logo - Governo SP 2012\CASA_CIVIL\HORIZONTAL\BRANCO\CASA_CIVIL_H_BR.png"/>
          <p:cNvPicPr>
            <a:picLocks noChangeAspect="1" noChangeArrowheads="1"/>
          </p:cNvPicPr>
          <p:nvPr/>
        </p:nvPicPr>
        <p:blipFill>
          <a:blip r:embed="rId3" cstate="print"/>
          <a:srcRect l="19646" t="37149" r="18964" b="36180"/>
          <a:stretch>
            <a:fillRect/>
          </a:stretch>
        </p:blipFill>
        <p:spPr bwMode="auto">
          <a:xfrm>
            <a:off x="6588224" y="5877272"/>
            <a:ext cx="2304256" cy="724934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1520" y="5111062"/>
            <a:ext cx="233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19 de outubro de 2016</a:t>
            </a:r>
            <a:endParaRPr lang="pt-BR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Visualização das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Informações-Organização das Camadas e Conteúdo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48872" cy="50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012160" y="2492896"/>
            <a:ext cx="2520280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Mapa Base: </a:t>
            </a:r>
          </a:p>
          <a:p>
            <a:pPr lvl="1">
              <a:buFontTx/>
              <a:buChar char="-"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Google e Satélite</a:t>
            </a:r>
          </a:p>
          <a:p>
            <a:pPr lvl="1">
              <a:buFontTx/>
              <a:buChar char="-"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Ortofotos Estado de São Paulo de 2010/2011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054" b="10822"/>
          <a:stretch>
            <a:fillRect/>
          </a:stretch>
        </p:blipFill>
        <p:spPr bwMode="auto">
          <a:xfrm>
            <a:off x="467544" y="2636912"/>
            <a:ext cx="81438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1268760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Dados Municipais, Estaduais ou Federais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Agrupados por temas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Acesso com níveis de permissão por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usuário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Visualizar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as Informações-Organização das Camadas e Conteúdo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2996952"/>
            <a:ext cx="32403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923928" y="2996952"/>
            <a:ext cx="18002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n-lt"/>
              </a:rPr>
              <a:t>Categoria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55576" y="3356992"/>
            <a:ext cx="30243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23928" y="3356992"/>
            <a:ext cx="18002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n-lt"/>
              </a:rPr>
              <a:t>Sub- Categoria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15616" y="5013176"/>
            <a:ext cx="26642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923928" y="5013176"/>
            <a:ext cx="18002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n-lt"/>
              </a:rPr>
              <a:t>Informação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8105775" cy="3238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19675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Capacidade de filtrar dados por atributos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Visualização das Informações - Filtros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geração de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tabela de dados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893912"/>
            <a:ext cx="8953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012160" y="3501008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05273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Capacidade de Inserir e Editar Dados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Geoespaciais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Edição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Informações pela internet com regras de segurança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067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1369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Geração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Gráficos Predefinidos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11247"/>
          <a:stretch>
            <a:fillRect/>
          </a:stretch>
        </p:blipFill>
        <p:spPr bwMode="auto">
          <a:xfrm>
            <a:off x="-521" y="1124744"/>
            <a:ext cx="9144521" cy="51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12474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Restrições de acesso por nível de informação: usuário de uma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Secretaria edita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dados de outra somente se houver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autorização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Perfis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Usuário e Níveis de Acesso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0799"/>
          <a:stretch>
            <a:fillRect/>
          </a:stretch>
        </p:blipFill>
        <p:spPr bwMode="auto">
          <a:xfrm>
            <a:off x="539552" y="2492896"/>
            <a:ext cx="8101110" cy="35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12474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Edições somente no município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do usuário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logado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: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Perfis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Usuário e Níveis de Acesso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7788548" cy="41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556792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18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Atores: pessoas envolvidas ativamente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 de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ampla importância no projeto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São 5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os Perfis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de Usuários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considerados no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Sistema: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Administrador Regional (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Emplasa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);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Administrador do Município (1 por prefeitura);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Editor do Município (1 ou mais por prefeitura);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Visualizador do Município (vários - prefeitura);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Visualizador (Público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)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Perfis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Usuário e Níveis de Acesso ao conteúdo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628800"/>
            <a:ext cx="856895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Administrador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Regional (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Emplasa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):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Criação de novos usuários administradores de município;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Configurações: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(Definição de filtros, simbologia, ferramentas disponíveis por usuário);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Intermediação na gestão de conteúdo;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Intermediação para correção de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bugs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e novas funcionalidades;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Suporte aos usuários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;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Atribuições dos Perfis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Usuário</a:t>
            </a:r>
            <a:endParaRPr lang="pt-BR" sz="2400" b="1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340768"/>
            <a:ext cx="828092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Administrador do Município (1 por prefeitura);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Administração dos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dados de cada município;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Criação de novos usuários e administradores do município;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Configuração das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camadas disponíveis para edição por usuário do mesmo município;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Reportar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bugs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e sugestões aos administradores regionais;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Apoiar os usuários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do município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(multiplicadores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).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Atribuições dos Perfis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Usuário</a:t>
            </a:r>
            <a:endParaRPr lang="pt-BR" sz="2400" b="1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2809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SIM|EMPLASA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no Contexto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Estatuto da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Metrópole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Visão geral do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SIM|EMPLASA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Proposta de Gestão de Dados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Geoespaciais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Municipais no PDUI e o GT 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Objetivos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Proposta de Dinâmica das Reuniões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As conexões com os demais Subgrupos do PDUI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Opções para Carga Inicial e Processo de atualização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contínuo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Novas funcionalidades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arenR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Treinamentos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 algn="ctr"/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www.sim.emplasa.sp.gov.br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Agenda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340768"/>
            <a:ext cx="828092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Editores do Município (1 ou mais por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município);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Responsáveis por manter os dados atualizados;</a:t>
            </a: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Reportar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bugs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e sugestões aos administradores municipais;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Visualizador do Município (vários –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município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);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Analistas e Tomadores de Decisão que necessitam de dados atualizados para o planejamento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municipal e regional;</a:t>
            </a:r>
            <a:endParaRPr lang="pt-BR" sz="2400" i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819150" lvl="1" indent="-361950"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Reportar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bugs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e sugestões aos administradores municipais;</a:t>
            </a:r>
          </a:p>
          <a:p>
            <a:pPr>
              <a:buFontTx/>
              <a:buChar char="-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Atribuições dos Perfis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Usuário</a:t>
            </a:r>
            <a:endParaRPr lang="pt-BR" sz="2400" b="1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41277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</a:rPr>
              <a:t>3. Proposta de Gestão de Dados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</a:rPr>
              <a:t>Geoespaciais</a:t>
            </a:r>
            <a:r>
              <a:rPr lang="pt-BR" sz="2800" b="1" dirty="0" smtClean="0">
                <a:solidFill>
                  <a:srgbClr val="00B5AF"/>
                </a:solidFill>
                <a:latin typeface="+mj-lt"/>
              </a:rPr>
              <a:t> Municipais no PDUI e o </a:t>
            </a:r>
            <a:r>
              <a:rPr lang="pt-BR" sz="2800" b="1" dirty="0" smtClean="0">
                <a:solidFill>
                  <a:srgbClr val="00B5AF"/>
                </a:solidFill>
                <a:latin typeface="+mj-lt"/>
              </a:rPr>
              <a:t>GT</a:t>
            </a:r>
            <a:endParaRPr lang="pt-BR" sz="2800" b="1" dirty="0" smtClean="0">
              <a:solidFill>
                <a:srgbClr val="00B5AF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6835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72816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Definição do conteúdo de interesse comum da RMSP, para que passem a integrar a Base de dados </a:t>
            </a:r>
            <a:r>
              <a:rPr lang="pt-BR" sz="28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Georreferenciadas</a:t>
            </a: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do </a:t>
            </a:r>
            <a:r>
              <a:rPr lang="pt-BR" sz="28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SIM|EMPLASA</a:t>
            </a: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do PDUI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Propor novas funcionalidades para que sejam desenvolvidas e agregadas ao </a:t>
            </a:r>
            <a:r>
              <a:rPr lang="pt-BR" sz="28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SIM|EMPLASA</a:t>
            </a: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de interesse do </a:t>
            </a: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PDUI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6064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3.	Grupo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pPr marL="531813" indent="-531813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a)	Objetivos do Grupo: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556792"/>
            <a:ext cx="813690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Reuniões regulares</a:t>
            </a:r>
            <a:endParaRPr lang="pt-BR" sz="24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Discutir  a forma de integração dos conteúdos  advindos dos demais </a:t>
            </a:r>
            <a:r>
              <a:rPr lang="pt-BR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GTs</a:t>
            </a: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ao SIM</a:t>
            </a:r>
          </a:p>
          <a:p>
            <a:pPr marL="819150" lvl="1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Definição das tarefas advindas  dos dados apontados</a:t>
            </a: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19150" lvl="1" indent="-361950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Discussão </a:t>
            </a: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acerca  da atualização contínua dos dados;</a:t>
            </a:r>
          </a:p>
          <a:p>
            <a:pPr marL="819150" lvl="1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Priorização </a:t>
            </a:r>
            <a:r>
              <a:rPr lang="pt-B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Funcionalidades para Atendimento ao PDUI;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Entre as reuniões</a:t>
            </a:r>
          </a:p>
          <a:p>
            <a:pPr marL="819150" lvl="1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Estabelecer  conexões com os demais </a:t>
            </a:r>
            <a:r>
              <a:rPr lang="pt-BR" sz="2000" i="1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GTs</a:t>
            </a:r>
            <a:r>
              <a:rPr lang="pt-BR" sz="20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do </a:t>
            </a:r>
            <a:r>
              <a:rPr lang="pt-BR" sz="20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PDUI para definição dos conteúdos, formatos e conceitos presentes nos dados selecionados</a:t>
            </a:r>
            <a:endParaRPr lang="pt-BR" sz="2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3.	Grupo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pPr marL="531813" indent="-531813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b) Proposta de Dinâmica das Reuniões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484784"/>
            <a:ext cx="8568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lvl="2" indent="-457200">
              <a:spcAft>
                <a:spcPts val="1200"/>
              </a:spcAft>
            </a:pPr>
            <a:r>
              <a:rPr lang="pt-BR" sz="28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Visam:</a:t>
            </a:r>
          </a:p>
          <a:p>
            <a:pPr marL="914400" lvl="3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Catalogação dos dados existentes sobre cada tema selecionado por município envolvido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;</a:t>
            </a:r>
            <a:endParaRPr lang="pt-BR" sz="2400" i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914400" lvl="3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Carga de dados inicial;</a:t>
            </a:r>
          </a:p>
          <a:p>
            <a:pPr marL="914400" lvl="3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Processo de atualização contínuo.</a:t>
            </a:r>
          </a:p>
          <a:p>
            <a:pPr marL="0" lvl="2" indent="-457200" algn="just">
              <a:spcAft>
                <a:spcPts val="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Premissa: Os dados municipais deverão ser organizados, categorizados e estruturados de maneira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homôgenea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, de modo a facilitar a carga e funcionamento no sistema.</a:t>
            </a:r>
          </a:p>
          <a:p>
            <a:pPr lvl="2" indent="-457200">
              <a:spcAft>
                <a:spcPts val="600"/>
              </a:spcAft>
            </a:pPr>
            <a:endParaRPr lang="pt-BR" sz="2400" i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Grupo 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pPr marL="531813" indent="-531813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c) As conexões com os demais Subgrupos do PDUI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34076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spcAft>
                <a:spcPts val="120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:</a:t>
            </a:r>
          </a:p>
          <a:p>
            <a:pPr marL="457200" lvl="3" indent="-457200" algn="just">
              <a:spcAft>
                <a:spcPts val="120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1-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Emplasa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apoia a carga inicial e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Municípios usam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SIM|Emplasa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como instrumento de gestão do dado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geoespacial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marL="457200" lvl="2" indent="-457200">
              <a:spcAft>
                <a:spcPts val="120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2-Possibilidade de Integração direta com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os Municípios:</a:t>
            </a:r>
            <a:endParaRPr lang="pt-BR" sz="2400" i="1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2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Municípios fornecem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geoserviços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WMS apenas para visualização (com limitações de recursos); ou</a:t>
            </a:r>
          </a:p>
          <a:p>
            <a:pPr lvl="2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Envio de cópias físicas dos dados para a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Emplasa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através sincronização de banco de dados ou envio periódico de arquivos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georreferenciados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padronizados.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3.	Grupo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pPr marL="531813" indent="-531813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d) Carga Inicial e Processo de atualização contínuo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ângulo 55"/>
          <p:cNvSpPr/>
          <p:nvPr/>
        </p:nvSpPr>
        <p:spPr>
          <a:xfrm>
            <a:off x="3563888" y="2060848"/>
            <a:ext cx="2520279" cy="4104456"/>
          </a:xfrm>
          <a:prstGeom prst="rect">
            <a:avLst/>
          </a:prstGeom>
          <a:noFill/>
          <a:ln w="38100">
            <a:solidFill>
              <a:srgbClr val="00CE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1064319" cy="132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Conector de seta reta 41"/>
          <p:cNvCxnSpPr>
            <a:stCxn id="66" idx="3"/>
          </p:cNvCxnSpPr>
          <p:nvPr/>
        </p:nvCxnSpPr>
        <p:spPr>
          <a:xfrm flipV="1">
            <a:off x="2508876" y="4797153"/>
            <a:ext cx="1631076" cy="786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41" idx="1"/>
            <a:endCxn id="1030" idx="1"/>
          </p:cNvCxnSpPr>
          <p:nvPr/>
        </p:nvCxnSpPr>
        <p:spPr>
          <a:xfrm>
            <a:off x="2580884" y="2660625"/>
            <a:ext cx="1559068" cy="1791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348880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0" y="1052736"/>
            <a:ext cx="7596336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dist="215900" dir="2220000" sx="74000" sy="74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5151438" y="6525344"/>
            <a:ext cx="3717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endParaRPr lang="en-US" sz="1200" dirty="0">
              <a:latin typeface="Verdana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746773" y="4358208"/>
            <a:ext cx="838200" cy="45720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395536" y="1412776"/>
            <a:ext cx="728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- Por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web </a:t>
            </a:r>
            <a:r>
              <a:rPr lang="pt-BR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map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pt-BR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service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(WMS)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é possível compartilhar dados geográficos em plataformas das esferas municipais/ estaduais/ federais: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" name="Grupo 22"/>
          <p:cNvGrpSpPr/>
          <p:nvPr/>
        </p:nvGrpSpPr>
        <p:grpSpPr>
          <a:xfrm>
            <a:off x="6372201" y="1772816"/>
            <a:ext cx="1800200" cy="2110147"/>
            <a:chOff x="6300192" y="1844824"/>
            <a:chExt cx="2322387" cy="2722240"/>
          </a:xfrm>
        </p:grpSpPr>
        <p:pic>
          <p:nvPicPr>
            <p:cNvPr id="1031" name="Picture 7" descr="T:\SIMM_CIOESTE\DemoSGI_Integra\1IntegracaoSGI.jpg"/>
            <p:cNvPicPr>
              <a:picLocks noChangeAspect="1" noChangeArrowheads="1"/>
            </p:cNvPicPr>
            <p:nvPr/>
          </p:nvPicPr>
          <p:blipFill>
            <a:blip r:embed="rId5" cstate="print"/>
            <a:srcRect l="71268"/>
            <a:stretch>
              <a:fillRect/>
            </a:stretch>
          </p:blipFill>
          <p:spPr bwMode="auto">
            <a:xfrm>
              <a:off x="6300192" y="2204864"/>
              <a:ext cx="2322387" cy="2362200"/>
            </a:xfrm>
            <a:prstGeom prst="rect">
              <a:avLst/>
            </a:prstGeom>
            <a:noFill/>
          </p:spPr>
        </p:pic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48264" y="1844824"/>
              <a:ext cx="1008112" cy="148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Cilindro 20"/>
          <p:cNvSpPr/>
          <p:nvPr/>
        </p:nvSpPr>
        <p:spPr>
          <a:xfrm>
            <a:off x="1691680" y="3789040"/>
            <a:ext cx="936103" cy="886834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Banco de Dados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067944" y="5068341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SIM|Emplasa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Edição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Visualização</a:t>
            </a:r>
          </a:p>
          <a:p>
            <a:pPr algn="just">
              <a:buFont typeface="Arial" pitchFamily="34" charset="0"/>
              <a:buChar char="•"/>
            </a:pP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Pesquisa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95536" y="39330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SIM</a:t>
            </a:r>
          </a:p>
          <a:p>
            <a:pPr algn="just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(Município)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7" name="Seta para a direita 56"/>
          <p:cNvSpPr/>
          <p:nvPr/>
        </p:nvSpPr>
        <p:spPr>
          <a:xfrm rot="20072775">
            <a:off x="5171339" y="3929329"/>
            <a:ext cx="1066800" cy="349250"/>
          </a:xfrm>
          <a:prstGeom prst="rightArrow">
            <a:avLst/>
          </a:prstGeom>
          <a:solidFill>
            <a:srgbClr val="00B5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grpSp>
        <p:nvGrpSpPr>
          <p:cNvPr id="3" name="Grupo 76"/>
          <p:cNvGrpSpPr/>
          <p:nvPr/>
        </p:nvGrpSpPr>
        <p:grpSpPr>
          <a:xfrm>
            <a:off x="5103593" y="4005064"/>
            <a:ext cx="3428847" cy="2232248"/>
            <a:chOff x="5103593" y="4005064"/>
            <a:chExt cx="3428847" cy="2232248"/>
          </a:xfrm>
        </p:grpSpPr>
        <p:pic>
          <p:nvPicPr>
            <p:cNvPr id="48" name="Picture 7" descr="T:\SIMM_CIOESTE\DemoSGI_Integra\1IntegracaoSGI.jpg"/>
            <p:cNvPicPr>
              <a:picLocks noChangeAspect="1" noChangeArrowheads="1"/>
            </p:cNvPicPr>
            <p:nvPr/>
          </p:nvPicPr>
          <p:blipFill>
            <a:blip r:embed="rId5" cstate="print"/>
            <a:srcRect l="71268"/>
            <a:stretch>
              <a:fillRect/>
            </a:stretch>
          </p:blipFill>
          <p:spPr bwMode="auto">
            <a:xfrm>
              <a:off x="6372200" y="4333009"/>
              <a:ext cx="1944216" cy="1904303"/>
            </a:xfrm>
            <a:prstGeom prst="rect">
              <a:avLst/>
            </a:prstGeom>
            <a:noFill/>
          </p:spPr>
        </p:pic>
        <p:pic>
          <p:nvPicPr>
            <p:cNvPr id="49" name="Picture 1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94648" y="4005064"/>
              <a:ext cx="812696" cy="1194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Seta para a direita 49"/>
            <p:cNvSpPr/>
            <p:nvPr/>
          </p:nvSpPr>
          <p:spPr>
            <a:xfrm rot="13048549">
              <a:off x="5103593" y="4955790"/>
              <a:ext cx="1335697" cy="306917"/>
            </a:xfrm>
            <a:prstGeom prst="rightArrow">
              <a:avLst/>
            </a:prstGeom>
            <a:solidFill>
              <a:srgbClr val="00B5A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atin typeface="+mj-lt"/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6300192" y="5157192"/>
              <a:ext cx="22322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latin typeface="+mn-lt"/>
                </a:rPr>
                <a:t>Município: Cadastra Dados</a:t>
              </a:r>
              <a:endParaRPr lang="pt-BR" sz="1400" dirty="0">
                <a:latin typeface="+mn-lt"/>
              </a:endParaRPr>
            </a:p>
          </p:txBody>
        </p:sp>
      </p:grp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941168"/>
            <a:ext cx="1008112" cy="125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CaixaDeTexto 59"/>
          <p:cNvSpPr txBox="1"/>
          <p:nvPr/>
        </p:nvSpPr>
        <p:spPr>
          <a:xfrm>
            <a:off x="323528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Setorial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(Estadual)</a:t>
            </a:r>
            <a:endParaRPr lang="pt-BR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818781" y="1549896"/>
            <a:ext cx="838200" cy="45720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1008112" cy="125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ixaDeTexto 35"/>
          <p:cNvSpPr txBox="1"/>
          <p:nvPr/>
        </p:nvSpPr>
        <p:spPr>
          <a:xfrm>
            <a:off x="179512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Prefeituras</a:t>
            </a:r>
          </a:p>
          <a:p>
            <a:pPr algn="just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(Municipal)</a:t>
            </a:r>
            <a:endParaRPr lang="pt-BR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-376955" y="3854152"/>
            <a:ext cx="838200" cy="45720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>
            <a:stCxn id="61" idx="2"/>
          </p:cNvCxnSpPr>
          <p:nvPr/>
        </p:nvCxnSpPr>
        <p:spPr>
          <a:xfrm>
            <a:off x="2555776" y="4230043"/>
            <a:ext cx="1656184" cy="42309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uxograma: Conector 75"/>
          <p:cNvSpPr/>
          <p:nvPr/>
        </p:nvSpPr>
        <p:spPr>
          <a:xfrm>
            <a:off x="4139952" y="4581128"/>
            <a:ext cx="171450" cy="161925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sp>
        <p:nvSpPr>
          <p:cNvPr id="61" name="Fluxograma: Conector 60"/>
          <p:cNvSpPr/>
          <p:nvPr/>
        </p:nvSpPr>
        <p:spPr>
          <a:xfrm>
            <a:off x="2555776" y="4149080"/>
            <a:ext cx="171450" cy="161925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sp>
        <p:nvSpPr>
          <p:cNvPr id="66" name="Fluxograma: Conector 65"/>
          <p:cNvSpPr/>
          <p:nvPr/>
        </p:nvSpPr>
        <p:spPr>
          <a:xfrm>
            <a:off x="2483768" y="5445224"/>
            <a:ext cx="171450" cy="161925"/>
          </a:xfrm>
          <a:prstGeom prst="flowChartConnector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sp>
        <p:nvSpPr>
          <p:cNvPr id="41" name="Fluxograma: Conector 40"/>
          <p:cNvSpPr/>
          <p:nvPr/>
        </p:nvSpPr>
        <p:spPr>
          <a:xfrm>
            <a:off x="2555776" y="2636912"/>
            <a:ext cx="171450" cy="161925"/>
          </a:xfrm>
          <a:prstGeom prst="flowChartConnector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23528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3.	Grupo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pPr marL="531813" indent="-531813"/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d) Carga Inicial e Processo de atualização contínuo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16 0.0643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875 -0.1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1069E-6 L 0.16389 0.250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139 L -0.16649 -0.062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76" grpId="0" animBg="1"/>
      <p:bldP spid="76" grpId="1" animBg="1"/>
      <p:bldP spid="61" grpId="0" animBg="1"/>
      <p:bldP spid="61" grpId="1" animBg="1"/>
      <p:bldP spid="66" grpId="0" animBg="1"/>
      <p:bldP spid="66" grpId="1" animBg="1"/>
      <p:bldP spid="41" grpId="0" animBg="1"/>
      <p:bldP spid="4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700808"/>
            <a:ext cx="82809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1- Interlocutores regionais, municipais e setoriais apresentam a demanda.</a:t>
            </a:r>
          </a:p>
          <a:p>
            <a:pPr marL="457200" lvl="2" indent="-457200">
              <a:spcAft>
                <a:spcPts val="120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2-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Emplasa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verifica:</a:t>
            </a:r>
          </a:p>
          <a:p>
            <a:pPr marL="798513" lvl="2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levantamento do requisito;</a:t>
            </a:r>
          </a:p>
          <a:p>
            <a:pPr marL="798513" lvl="2" indent="-457200">
              <a:spcAft>
                <a:spcPts val="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apresenta a viabilidade da implementação:</a:t>
            </a:r>
          </a:p>
          <a:p>
            <a:pPr marL="1160463" lvl="3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Recursos de horas – homem;</a:t>
            </a:r>
          </a:p>
          <a:p>
            <a:pPr marL="1160463" lvl="3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Recursos de software e hardware.</a:t>
            </a:r>
          </a:p>
          <a:p>
            <a:pPr marL="457200" lvl="2" indent="-457200">
              <a:spcAft>
                <a:spcPts val="1200"/>
              </a:spcAft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3- Grupo de Trabalho prioriza periodicamente as funcionalidades mais importantes para a evolução do SIM.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3.	Grupo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e) Novas Funcionalidades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772816"/>
            <a:ext cx="82809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Após as primeiras cargas de dados será possível aplicar o treinamentos;</a:t>
            </a:r>
          </a:p>
          <a:p>
            <a:pPr marL="457200" lvl="2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Previsão de duração por treinamento: 8 horas;</a:t>
            </a:r>
          </a:p>
          <a:p>
            <a:pPr marL="457200" lvl="2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Sala de treinamento na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Emplasa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para até 12 alunos;</a:t>
            </a:r>
          </a:p>
          <a:p>
            <a:pPr marL="457200" lvl="2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Priorização de treinamentos aos interlocutores regionais e setoriais que possam apoiar como multiplicadores locais.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3.	Grupo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de </a:t>
            </a:r>
            <a:r>
              <a:rPr lang="pt-BR" sz="32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Trabalho</a:t>
            </a:r>
            <a:endParaRPr lang="pt-BR" sz="32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f) Treinamentos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56490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B5AF"/>
                </a:solidFill>
                <a:latin typeface="+mj-lt"/>
              </a:rPr>
              <a:t>Obrigado!</a:t>
            </a:r>
          </a:p>
          <a:p>
            <a:pPr algn="ctr"/>
            <a:endParaRPr lang="pt-BR" sz="5400" b="1" dirty="0" smtClean="0">
              <a:solidFill>
                <a:srgbClr val="00B5AF"/>
              </a:solidFill>
              <a:latin typeface="+mj-lt"/>
            </a:endParaRPr>
          </a:p>
          <a:p>
            <a:pPr marL="457200" indent="-457200" algn="r"/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 algn="r"/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 algn="r"/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457200" indent="-457200" algn="r"/>
            <a:endParaRPr lang="pt-BR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ctr"/>
            <a:endParaRPr lang="pt-BR" sz="5400" b="1" dirty="0" smtClean="0">
              <a:solidFill>
                <a:srgbClr val="00B5AF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6835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340769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1200"/>
              </a:spcAft>
            </a:pPr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Art. 20.  A aplicação das disposições desta Lei será coordenada pelos entes públicos que integram o Sistema Nacional de Desenvolvimento Urbano - SNDU, assegurando-se a participação da sociedade civil.</a:t>
            </a:r>
          </a:p>
          <a:p>
            <a:pPr marL="717550" indent="-361950" algn="just">
              <a:spcAft>
                <a:spcPts val="1200"/>
              </a:spcAft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§ 1o O SNDU incluirá um </a:t>
            </a:r>
            <a:r>
              <a:rPr lang="pt-BR" sz="2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subsistema de planejamento e informações metropolitanas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, coordenado pela União e com a participação dos Governos estaduais e municipais, na forma do regulamento.</a:t>
            </a:r>
          </a:p>
          <a:p>
            <a:pPr marL="717550" indent="-361950" algn="just">
              <a:spcAft>
                <a:spcPts val="1200"/>
              </a:spcAft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§ 2o O subsistema de planejamento e informações metropolitanas reunirá </a:t>
            </a:r>
            <a:r>
              <a:rPr lang="pt-BR" sz="2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dados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estatísticos, cartográficos, ambientais, geológicos e outros </a:t>
            </a:r>
            <a:r>
              <a:rPr lang="pt-BR" sz="2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relevantes para o planejamento, a gestão e a execução das funções públicas de interesse comum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em regiões metropolitanas e em aglomerações urbanas.</a:t>
            </a:r>
          </a:p>
          <a:p>
            <a:pPr marL="717550" indent="-361950" algn="just">
              <a:spcAft>
                <a:spcPts val="1200"/>
              </a:spcAft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§ 3o As informações referidas no § 2o deste artigo deverão estar preferencialmente </a:t>
            </a:r>
            <a:r>
              <a:rPr lang="pt-BR" sz="2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georreferenciadas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.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1.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 no contexto do Estatuto da Metrópole</a:t>
            </a:r>
          </a:p>
          <a:p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Subsistema de Planejamento e Informações Metropolitanas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2047" y="3141664"/>
            <a:ext cx="28797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Adilson Haroldo </a:t>
            </a:r>
            <a:r>
              <a:rPr lang="pt-BR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Piveta</a:t>
            </a: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Unidade </a:t>
            </a:r>
            <a:r>
              <a:rPr lang="pt-B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de </a:t>
            </a:r>
            <a:r>
              <a:rPr lang="pt-B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Geomática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Tel. (11) </a:t>
            </a:r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3293-5315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apiveta@sp.gov.br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44" name="Picture 4" descr="T:\Andre Cury\Logo - Governo SP 2012\CASA_CIVIL\HORIZONTAL\BRANCO\CASA_CIVIL_H_BR.png"/>
          <p:cNvPicPr>
            <a:picLocks noChangeAspect="1" noChangeArrowheads="1"/>
          </p:cNvPicPr>
          <p:nvPr/>
        </p:nvPicPr>
        <p:blipFill>
          <a:blip r:embed="rId3" cstate="print"/>
          <a:srcRect l="19646" t="37149" r="18964" b="36180"/>
          <a:stretch>
            <a:fillRect/>
          </a:stretch>
        </p:blipFill>
        <p:spPr bwMode="auto">
          <a:xfrm>
            <a:off x="6588369" y="5876925"/>
            <a:ext cx="230358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851920" y="3140968"/>
            <a:ext cx="28797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Eduardo </a:t>
            </a:r>
            <a:r>
              <a:rPr lang="pt-BR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Tomio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Nakamura</a:t>
            </a: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>
              <a:defRPr/>
            </a:pPr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Unidade </a:t>
            </a:r>
            <a:r>
              <a:rPr lang="pt-B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de </a:t>
            </a:r>
            <a:r>
              <a:rPr lang="pt-BR" sz="2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Geomática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>
              <a:defRPr/>
            </a:pPr>
            <a:r>
              <a:rPr lang="pt-B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Tel. (11) </a:t>
            </a:r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3293-5432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>
              <a:defRPr/>
            </a:pPr>
            <a:r>
              <a:rPr lang="pt-B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edunakamura@sp.gov.br</a:t>
            </a:r>
            <a:endParaRPr lang="pt-BR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>
              <a:defRPr/>
            </a:pP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41277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</a:endParaRPr>
          </a:p>
          <a:p>
            <a:endParaRPr lang="pt-BR" sz="2800" b="1" dirty="0" smtClean="0">
              <a:solidFill>
                <a:srgbClr val="00B5AF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6835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1369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Fornecer uma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plataforma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geocolaborativa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com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informações básicas padronizadas:</a:t>
            </a:r>
          </a:p>
          <a:p>
            <a:pPr marL="812800" lvl="2" indent="-35560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contribuir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no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planejamento setorial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integrado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com o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planejamento regional</a:t>
            </a:r>
          </a:p>
          <a:p>
            <a:pPr marL="812800" lvl="2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integrar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informações de esferas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federal, estadual 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municipal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Criar meios de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acesso comum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às informações regionais e municipais, independente da capacidade estrutural da entidade sendo uma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plataforma de fácil acesso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usabilidade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Modernizar e Melhorar a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eficiência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na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gestão pública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Apresentação - Objetivos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124744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Planejamento:</a:t>
            </a:r>
          </a:p>
          <a:p>
            <a:pPr marL="819150" lvl="1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Ex: Visualização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das áreas de assentamentos precários, áreas de risco e ZEIS juntamente com áreas que demandam regularização fundiária e atendimento por programas de moradia</a:t>
            </a:r>
            <a:endParaRPr lang="pt-BR" sz="20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Apresentação 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- Aplicações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144740" cy="38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19675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Monitoramento: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Capacidade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de atualização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de dados 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	Ex: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área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de risco quando remediada e sua situação.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Apresentação - Aplicações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8523" b="12841"/>
          <a:stretch>
            <a:fillRect/>
          </a:stretch>
        </p:blipFill>
        <p:spPr bwMode="auto">
          <a:xfrm>
            <a:off x="28575" y="2146655"/>
            <a:ext cx="9086850" cy="40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38523" b="12841"/>
          <a:stretch>
            <a:fillRect/>
          </a:stretch>
        </p:blipFill>
        <p:spPr bwMode="auto">
          <a:xfrm>
            <a:off x="0" y="2132856"/>
            <a:ext cx="9086850" cy="409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852936"/>
            <a:ext cx="2886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196752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Platafoma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geocolaborativa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para agentes públicos e clientes gerenciarem informações </a:t>
            </a:r>
            <a:r>
              <a:rPr lang="pt-BR" sz="2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geoespaciais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:</a:t>
            </a:r>
          </a:p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Fornece os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serviços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de:</a:t>
            </a:r>
          </a:p>
          <a:p>
            <a:pPr marL="914400" lvl="1" indent="-457200" algn="just">
              <a:buAutoNum type="arabicPeriod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Hospedagem dos dados (armazenamento e backup); </a:t>
            </a:r>
          </a:p>
          <a:p>
            <a:pPr marL="914400" lvl="1" indent="-457200" algn="just">
              <a:buAutoNum type="arabicPeriod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Disponibilização de conteúdo</a:t>
            </a:r>
          </a:p>
          <a:p>
            <a:pPr marL="914400" lvl="1" indent="-457200" algn="just">
              <a:buAutoNum type="arabicPeriod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Ferramentas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de cadastro, recuperação, análise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geração de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relatórios pela internet;</a:t>
            </a:r>
          </a:p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-Plataforma baseada em 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Software as a 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service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 (</a:t>
            </a:r>
            <a:r>
              <a:rPr lang="pt-BR" sz="24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SaaS</a:t>
            </a:r>
            <a:r>
              <a:rPr lang="pt-BR" sz="2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).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Produto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Emplasa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- Plataforma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34076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32192"/>
            <a:ext cx="8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n-lt"/>
                <a:cs typeface="Arial" pitchFamily="34" charset="0"/>
              </a:rPr>
              <a:t>2. Visão Geral do </a:t>
            </a:r>
            <a:r>
              <a:rPr lang="pt-BR" sz="2800" b="1" dirty="0" err="1" smtClean="0">
                <a:solidFill>
                  <a:srgbClr val="00B5AF"/>
                </a:solidFill>
                <a:latin typeface="+mn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n-lt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Produto </a:t>
            </a:r>
            <a:r>
              <a:rPr lang="pt-BR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Emplasa</a:t>
            </a: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340768"/>
            <a:ext cx="8136904" cy="4536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55776" y="1484784"/>
            <a:ext cx="4489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PLATAFORMA </a:t>
            </a:r>
            <a:r>
              <a:rPr lang="pt-BR" sz="2800" b="1" dirty="0" err="1" smtClean="0">
                <a:solidFill>
                  <a:srgbClr val="00B5AF"/>
                </a:solidFill>
                <a:latin typeface="+mj-lt"/>
                <a:cs typeface="Arial" pitchFamily="34" charset="0"/>
              </a:rPr>
              <a:t>SIM|EMPLASA</a:t>
            </a:r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27584" y="2060848"/>
            <a:ext cx="3384376" cy="3528392"/>
          </a:xfrm>
          <a:prstGeom prst="rect">
            <a:avLst/>
          </a:prstGeom>
          <a:solidFill>
            <a:schemeClr val="bg1"/>
          </a:solidFill>
          <a:ln>
            <a:solidFill>
              <a:srgbClr val="00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71600" y="2204864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Tecnologia</a:t>
            </a:r>
          </a:p>
          <a:p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UGE</a:t>
            </a: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- </a:t>
            </a:r>
            <a:r>
              <a:rPr lang="pt-BR" sz="2800" b="1" i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Desenvolvimento</a:t>
            </a:r>
          </a:p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UGT  </a:t>
            </a: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- </a:t>
            </a:r>
            <a:r>
              <a:rPr lang="pt-BR" sz="2800" b="1" i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Infraestrutura</a:t>
            </a:r>
          </a:p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16016" y="2060848"/>
            <a:ext cx="3384376" cy="3528392"/>
          </a:xfrm>
          <a:prstGeom prst="rect">
            <a:avLst/>
          </a:prstGeom>
          <a:solidFill>
            <a:schemeClr val="bg1"/>
          </a:solidFill>
          <a:ln>
            <a:solidFill>
              <a:srgbClr val="00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2204865"/>
            <a:ext cx="3168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Conteúdo</a:t>
            </a:r>
          </a:p>
          <a:p>
            <a:endParaRPr lang="pt-BR" sz="2800" b="1" dirty="0" smtClean="0">
              <a:solidFill>
                <a:srgbClr val="00B5AF"/>
              </a:solidFill>
              <a:latin typeface="+mj-lt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UCA		UDU</a:t>
            </a: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UEM		UIE</a:t>
            </a:r>
          </a:p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UDI		UAS</a:t>
            </a:r>
          </a:p>
          <a:p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44371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5AF"/>
                </a:solidFill>
                <a:latin typeface="+mj-lt"/>
                <a:cs typeface="Arial" pitchFamily="34" charset="0"/>
              </a:rPr>
              <a:t>Setorial Estadual Setorial Federal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1302</Words>
  <Application>Microsoft Office PowerPoint</Application>
  <PresentationFormat>Apresentação na tela (4:3)</PresentationFormat>
  <Paragraphs>208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apiveta</cp:lastModifiedBy>
  <cp:revision>357</cp:revision>
  <dcterms:created xsi:type="dcterms:W3CDTF">2016-03-08T13:00:04Z</dcterms:created>
  <dcterms:modified xsi:type="dcterms:W3CDTF">2016-10-19T12:08:33Z</dcterms:modified>
</cp:coreProperties>
</file>