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91" r:id="rId2"/>
    <p:sldId id="293" r:id="rId3"/>
    <p:sldId id="292" r:id="rId4"/>
    <p:sldId id="259" r:id="rId5"/>
    <p:sldId id="287" r:id="rId6"/>
    <p:sldId id="288" r:id="rId7"/>
    <p:sldId id="289" r:id="rId8"/>
    <p:sldId id="294" r:id="rId9"/>
    <p:sldId id="290" r:id="rId10"/>
    <p:sldId id="296" r:id="rId11"/>
    <p:sldId id="297" r:id="rId12"/>
    <p:sldId id="269" r:id="rId13"/>
    <p:sldId id="275" r:id="rId14"/>
    <p:sldId id="271" r:id="rId15"/>
    <p:sldId id="281" r:id="rId16"/>
    <p:sldId id="280" r:id="rId17"/>
    <p:sldId id="278" r:id="rId18"/>
    <p:sldId id="282" r:id="rId19"/>
    <p:sldId id="283" r:id="rId20"/>
    <p:sldId id="284" r:id="rId21"/>
    <p:sldId id="276" r:id="rId22"/>
  </p:sldIdLst>
  <p:sldSz cx="9144000" cy="6858000" type="screen4x3"/>
  <p:notesSz cx="6735763" cy="9866313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10" autoAdjust="0"/>
    <p:restoredTop sz="94660"/>
  </p:normalViewPr>
  <p:slideViewPr>
    <p:cSldViewPr>
      <p:cViewPr varScale="1">
        <p:scale>
          <a:sx n="110" d="100"/>
          <a:sy n="110" d="100"/>
        </p:scale>
        <p:origin x="-165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2C08FA5-18C2-43A1-A234-FF0A7CA5EDEB}" type="datetimeFigureOut">
              <a:rPr lang="pt-BR"/>
              <a:pPr>
                <a:defRPr/>
              </a:pPr>
              <a:t>18/06/2018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A94200C-E9A4-467D-A65D-4008B8D541F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BAF8CA4-8F4C-4AB2-844A-1B06A692F54A}" type="datetimeFigureOut">
              <a:rPr lang="pt-BR"/>
              <a:pPr>
                <a:defRPr/>
              </a:pPr>
              <a:t>18/06/2018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7E980CF-50AF-4502-9FBF-FD0FCB6C2E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6E7B4-4FA2-43B6-BBDF-D994664FF723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2531" name="Espaço Reservado para Número de Slid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158332C-D0C2-442D-8DE2-57F369D51116}" type="slidenum">
              <a:rPr lang="pt-BR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11</a:t>
            </a:fld>
            <a:endParaRPr lang="pt-BR" sz="120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253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7E45F-05DD-4E6B-A3EE-01DFDF894F3A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457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998C8D-D6DD-4EF8-8763-D76DA080CCF2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662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32028A-3C01-478C-A5D9-652DE4B776AD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867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342099-8CDA-4694-99CB-3031B0FD9802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072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CFD306-092B-4C14-9C35-40A87DAB78EA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277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CD25D3-661C-4C00-A0C9-6DF263C3F795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481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82BC23-4EF0-4124-AE11-B9E3ADF45E62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686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60FF47-DF80-4012-8679-FF3DAA34D7BB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3891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0C2F11-AFE5-4D59-B013-05BBA2F252AB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6E7B4-4FA2-43B6-BBDF-D994664FF723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096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52EC44-6CAC-418A-8F02-5319F2FD75D9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6E7B4-4FA2-43B6-BBDF-D994664FF723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048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6E96AA-7ABE-4B42-8A13-38E91645E38D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2531" name="Espaço Reservado para Número de Slid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F7F252-BD60-4795-AD4F-6C4E1833F538}" type="slidenum">
              <a:rPr lang="pt-BR" sz="1200">
                <a:solidFill>
                  <a:srgbClr val="000000"/>
                </a:solidFill>
                <a:latin typeface="Calibri" pitchFamily="34" charset="0"/>
              </a:rPr>
              <a:pPr algn="r"/>
              <a:t>5</a:t>
            </a:fld>
            <a:endParaRPr lang="pt-BR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4579" name="Espaço Reservado para Número de Slid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F8F9973-2A35-46A7-87CE-DE955B6D239F}" type="slidenum">
              <a:rPr lang="pt-BR" sz="1200">
                <a:solidFill>
                  <a:srgbClr val="000000"/>
                </a:solidFill>
                <a:latin typeface="Calibri" pitchFamily="34" charset="0"/>
              </a:rPr>
              <a:pPr algn="r"/>
              <a:t>6</a:t>
            </a:fld>
            <a:endParaRPr lang="pt-BR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2531" name="Espaço Reservado para Número de Slid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158332C-D0C2-442D-8DE2-57F369D51116}" type="slidenum">
              <a:rPr lang="pt-BR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8</a:t>
            </a:fld>
            <a:endParaRPr lang="pt-BR" sz="120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2531" name="Espaço Reservado para Número de Slid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158332C-D0C2-442D-8DE2-57F369D51116}" type="slidenum">
              <a:rPr lang="pt-BR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9</a:t>
            </a:fld>
            <a:endParaRPr lang="pt-BR" sz="120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2531" name="Espaço Reservado para Número de Slide 3"/>
          <p:cNvSpPr txBox="1">
            <a:spLocks noGrp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158332C-D0C2-442D-8DE2-57F369D51116}" type="slidenum">
              <a:rPr lang="pt-BR" sz="1200">
                <a:solidFill>
                  <a:srgbClr val="000000"/>
                </a:solidFill>
                <a:latin typeface="+mn-lt"/>
              </a:rPr>
              <a:pPr algn="r">
                <a:defRPr/>
              </a:pPr>
              <a:t>10</a:t>
            </a:fld>
            <a:endParaRPr lang="pt-BR" sz="120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356100" y="6237288"/>
            <a:ext cx="1152525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5" name="Imagem 13" descr="LOGO EMPLASA 2016 PNG TRANSP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6173788"/>
            <a:ext cx="28702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54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7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0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6B34DB-EEE5-4FDF-B68E-CD17EB5C2DD7}" type="datetimeFigureOut">
              <a:rPr lang="pt-BR"/>
              <a:pPr>
                <a:defRPr/>
              </a:pPr>
              <a:t>18/06/2018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A0A524-193B-42F7-9FE3-33E827F1A948}" type="datetimeFigureOut">
              <a:rPr lang="pt-BR"/>
              <a:pPr>
                <a:defRPr/>
              </a:pPr>
              <a:t>18/06/2018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0F6850-1B2F-440B-92B2-EDAE5F570DE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263228-579A-446E-9ECE-4D2FB5B1E0CA}" type="datetimeFigureOut">
              <a:rPr lang="pt-BR"/>
              <a:pPr>
                <a:defRPr/>
              </a:pPr>
              <a:t>18/06/2018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341894-89EF-4833-A039-AF76619507F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4356100" y="6237288"/>
            <a:ext cx="1152525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4" name="Imagem 13" descr="LOGO EMPLASA 2016 PNG TRANSP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6173788"/>
            <a:ext cx="28702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5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465C0F-8443-4D19-82B5-A80AD765A31C}" type="datetimeFigureOut">
              <a:rPr lang="pt-BR"/>
              <a:pPr>
                <a:defRPr/>
              </a:pPr>
              <a:t>18/06/2018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4356100" y="6237288"/>
            <a:ext cx="1152525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4" name="Imagem 13" descr="LOGO EMPLASA 2016 PNG TRANSP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6173788"/>
            <a:ext cx="28702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5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0BAE24-E9D7-4E25-9625-01FCE88D1BCD}" type="datetimeFigureOut">
              <a:rPr lang="pt-BR"/>
              <a:pPr>
                <a:defRPr/>
              </a:pPr>
              <a:t>18/06/2018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0072E9-BBDC-4967-AC58-4E4A88533C3B}" type="datetimeFigureOut">
              <a:rPr lang="pt-BR"/>
              <a:pPr>
                <a:defRPr/>
              </a:pPr>
              <a:t>18/06/2018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CCDA89-77A6-4E80-A48F-546911DB9F7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4356100" y="6237288"/>
            <a:ext cx="1152525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3" name="Imagem 13" descr="LOGO EMPLASA 2016 PNG TRANSP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6173788"/>
            <a:ext cx="28702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4356100" y="6237288"/>
            <a:ext cx="1152525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5" name="Imagem 13" descr="LOGO EMPLASA 2016 PNG TRANSP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6173788"/>
            <a:ext cx="28702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  <a:lvl2pPr>
              <a:defRPr>
                <a:latin typeface="Century Gothic" pitchFamily="34" charset="0"/>
              </a:defRPr>
            </a:lvl2pPr>
            <a:lvl3pPr>
              <a:defRPr>
                <a:latin typeface="Century Gothic" pitchFamily="34" charset="0"/>
              </a:defRPr>
            </a:lvl3pPr>
            <a:lvl4pPr>
              <a:defRPr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200" b="1" cap="all"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788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7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365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54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43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31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20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08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7BB621-9143-416E-ACC9-596E8D0B3679}" type="datetimeFigureOut">
              <a:rPr lang="pt-BR"/>
              <a:pPr>
                <a:defRPr/>
              </a:pPr>
              <a:t>18/06/2018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F4AD03-44D2-406D-8254-7B912D2635B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900">
                <a:latin typeface="Century Gothic" pitchFamily="34" charset="0"/>
              </a:defRPr>
            </a:lvl1pPr>
            <a:lvl2pPr>
              <a:defRPr sz="2500">
                <a:latin typeface="Century Gothic" pitchFamily="34" charset="0"/>
              </a:defRPr>
            </a:lvl2pPr>
            <a:lvl3pPr>
              <a:defRPr sz="2100">
                <a:latin typeface="Century Gothic" pitchFamily="34" charset="0"/>
              </a:defRPr>
            </a:lvl3pPr>
            <a:lvl4pPr>
              <a:defRPr sz="1900">
                <a:latin typeface="Century Gothic" pitchFamily="34" charset="0"/>
              </a:defRPr>
            </a:lvl4pPr>
            <a:lvl5pPr>
              <a:defRPr sz="1900">
                <a:latin typeface="Century Gothic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900">
                <a:latin typeface="Century Gothic" pitchFamily="34" charset="0"/>
              </a:defRPr>
            </a:lvl1pPr>
            <a:lvl2pPr>
              <a:defRPr sz="2500">
                <a:latin typeface="Century Gothic" pitchFamily="34" charset="0"/>
              </a:defRPr>
            </a:lvl2pPr>
            <a:lvl3pPr>
              <a:defRPr sz="2100">
                <a:latin typeface="Century Gothic" pitchFamily="34" charset="0"/>
              </a:defRPr>
            </a:lvl3pPr>
            <a:lvl4pPr>
              <a:defRPr sz="1900">
                <a:latin typeface="Century Gothic" pitchFamily="34" charset="0"/>
              </a:defRPr>
            </a:lvl4pPr>
            <a:lvl5pPr>
              <a:defRPr sz="1900">
                <a:latin typeface="Century Gothic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742C81-F648-45C6-B86D-993980197C08}" type="datetimeFigureOut">
              <a:rPr lang="pt-BR"/>
              <a:pPr>
                <a:defRPr/>
              </a:pPr>
              <a:t>18/06/2018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9E069F-A804-45D8-B16E-DF933B5B49B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8"/>
            <a:ext cx="4040188" cy="6397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500" b="1">
                <a:latin typeface="Century Gothic" pitchFamily="34" charset="0"/>
              </a:defRPr>
            </a:lvl1pPr>
            <a:lvl2pPr marL="478862" indent="0">
              <a:buNone/>
              <a:defRPr sz="2100" b="1"/>
            </a:lvl2pPr>
            <a:lvl3pPr marL="957724" indent="0">
              <a:buNone/>
              <a:defRPr sz="1900" b="1"/>
            </a:lvl3pPr>
            <a:lvl4pPr marL="1436587" indent="0">
              <a:buNone/>
              <a:defRPr sz="1600" b="1"/>
            </a:lvl4pPr>
            <a:lvl5pPr marL="1915450" indent="0">
              <a:buNone/>
              <a:defRPr sz="1600" b="1"/>
            </a:lvl5pPr>
            <a:lvl6pPr marL="2394312" indent="0">
              <a:buNone/>
              <a:defRPr sz="1600" b="1"/>
            </a:lvl6pPr>
            <a:lvl7pPr marL="2873174" indent="0">
              <a:buNone/>
              <a:defRPr sz="1600" b="1"/>
            </a:lvl7pPr>
            <a:lvl8pPr marL="3352036" indent="0">
              <a:buNone/>
              <a:defRPr sz="1600" b="1"/>
            </a:lvl8pPr>
            <a:lvl9pPr marL="3830898" indent="0">
              <a:buNone/>
              <a:defRPr sz="1600" b="1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500">
                <a:latin typeface="Century Gothic" pitchFamily="34" charset="0"/>
              </a:defRPr>
            </a:lvl1pPr>
            <a:lvl2pPr>
              <a:defRPr sz="2100">
                <a:latin typeface="Century Gothic" pitchFamily="34" charset="0"/>
              </a:defRPr>
            </a:lvl2pPr>
            <a:lvl3pPr>
              <a:defRPr sz="1900">
                <a:latin typeface="Century Gothic" pitchFamily="34" charset="0"/>
              </a:defRPr>
            </a:lvl3pPr>
            <a:lvl4pPr>
              <a:defRPr sz="1600">
                <a:latin typeface="Century Gothic" pitchFamily="34" charset="0"/>
              </a:defRPr>
            </a:lvl4pPr>
            <a:lvl5pPr>
              <a:defRPr sz="1600">
                <a:latin typeface="Century Gothic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9" y="1535118"/>
            <a:ext cx="4041775" cy="6397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500" b="1">
                <a:latin typeface="Century Gothic" pitchFamily="34" charset="0"/>
              </a:defRPr>
            </a:lvl1pPr>
            <a:lvl2pPr marL="478862" indent="0">
              <a:buNone/>
              <a:defRPr sz="2100" b="1"/>
            </a:lvl2pPr>
            <a:lvl3pPr marL="957724" indent="0">
              <a:buNone/>
              <a:defRPr sz="1900" b="1"/>
            </a:lvl3pPr>
            <a:lvl4pPr marL="1436587" indent="0">
              <a:buNone/>
              <a:defRPr sz="1600" b="1"/>
            </a:lvl4pPr>
            <a:lvl5pPr marL="1915450" indent="0">
              <a:buNone/>
              <a:defRPr sz="1600" b="1"/>
            </a:lvl5pPr>
            <a:lvl6pPr marL="2394312" indent="0">
              <a:buNone/>
              <a:defRPr sz="1600" b="1"/>
            </a:lvl6pPr>
            <a:lvl7pPr marL="2873174" indent="0">
              <a:buNone/>
              <a:defRPr sz="1600" b="1"/>
            </a:lvl7pPr>
            <a:lvl8pPr marL="3352036" indent="0">
              <a:buNone/>
              <a:defRPr sz="1600" b="1"/>
            </a:lvl8pPr>
            <a:lvl9pPr marL="3830898" indent="0">
              <a:buNone/>
              <a:defRPr sz="1600" b="1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500">
                <a:latin typeface="Century Gothic" pitchFamily="34" charset="0"/>
              </a:defRPr>
            </a:lvl1pPr>
            <a:lvl2pPr>
              <a:defRPr sz="2100">
                <a:latin typeface="Century Gothic" pitchFamily="34" charset="0"/>
              </a:defRPr>
            </a:lvl2pPr>
            <a:lvl3pPr>
              <a:defRPr sz="1900">
                <a:latin typeface="Century Gothic" pitchFamily="34" charset="0"/>
              </a:defRPr>
            </a:lvl3pPr>
            <a:lvl4pPr>
              <a:defRPr sz="1600">
                <a:latin typeface="Century Gothic" pitchFamily="34" charset="0"/>
              </a:defRPr>
            </a:lvl4pPr>
            <a:lvl5pPr>
              <a:defRPr sz="1600">
                <a:latin typeface="Century Gothic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AC30B6-F946-45E0-B00B-B33D4E8376AD}" type="datetimeFigureOut">
              <a:rPr lang="pt-BR"/>
              <a:pPr>
                <a:defRPr/>
              </a:pPr>
              <a:t>18/06/2018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B5EEF5-E09A-4264-8D86-E52F8AEB59E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2CBC2C-C694-46EC-A301-542BF14B3BFE}" type="datetimeFigureOut">
              <a:rPr lang="pt-BR"/>
              <a:pPr>
                <a:defRPr/>
              </a:pPr>
              <a:t>18/06/2018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6DF927-0635-4899-9EAF-236CF06111E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400">
                <a:latin typeface="Century Gothic" pitchFamily="34" charset="0"/>
              </a:defRPr>
            </a:lvl1pPr>
            <a:lvl2pPr>
              <a:defRPr sz="2900">
                <a:latin typeface="Century Gothic" pitchFamily="34" charset="0"/>
              </a:defRPr>
            </a:lvl2pPr>
            <a:lvl3pPr>
              <a:defRPr sz="2500">
                <a:latin typeface="Century Gothic" pitchFamily="34" charset="0"/>
              </a:defRPr>
            </a:lvl3pPr>
            <a:lvl4pPr>
              <a:defRPr sz="2100">
                <a:latin typeface="Century Gothic" pitchFamily="34" charset="0"/>
              </a:defRPr>
            </a:lvl4pPr>
            <a:lvl5pPr>
              <a:defRPr sz="2100">
                <a:latin typeface="Century Gothic" pitchFamily="34" charset="0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8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Century Gothic" pitchFamily="34" charset="0"/>
              </a:defRPr>
            </a:lvl1pPr>
            <a:lvl2pPr marL="478862" indent="0">
              <a:buNone/>
              <a:defRPr sz="1300"/>
            </a:lvl2pPr>
            <a:lvl3pPr marL="957724" indent="0">
              <a:buNone/>
              <a:defRPr sz="1000"/>
            </a:lvl3pPr>
            <a:lvl4pPr marL="1436587" indent="0">
              <a:buNone/>
              <a:defRPr sz="900"/>
            </a:lvl4pPr>
            <a:lvl5pPr marL="1915450" indent="0">
              <a:buNone/>
              <a:defRPr sz="900"/>
            </a:lvl5pPr>
            <a:lvl6pPr marL="2394312" indent="0">
              <a:buNone/>
              <a:defRPr sz="900"/>
            </a:lvl6pPr>
            <a:lvl7pPr marL="2873174" indent="0">
              <a:buNone/>
              <a:defRPr sz="900"/>
            </a:lvl7pPr>
            <a:lvl8pPr marL="3352036" indent="0">
              <a:buNone/>
              <a:defRPr sz="900"/>
            </a:lvl8pPr>
            <a:lvl9pPr marL="3830898" indent="0">
              <a:buNone/>
              <a:defRPr sz="9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5AFEE3-A8F7-43E7-A265-AD4E8344CECE}" type="datetimeFigureOut">
              <a:rPr lang="pt-BR"/>
              <a:pPr>
                <a:defRPr/>
              </a:pPr>
              <a:t>18/06/2018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6A1E10-1881-45C1-B9F3-3A4A40AF98B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latin typeface="Century Gothic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400"/>
            </a:lvl1pPr>
            <a:lvl2pPr marL="478862" indent="0">
              <a:buNone/>
              <a:defRPr sz="2900"/>
            </a:lvl2pPr>
            <a:lvl3pPr marL="957724" indent="0">
              <a:buNone/>
              <a:defRPr sz="2500"/>
            </a:lvl3pPr>
            <a:lvl4pPr marL="1436587" indent="0">
              <a:buNone/>
              <a:defRPr sz="2100"/>
            </a:lvl4pPr>
            <a:lvl5pPr marL="1915450" indent="0">
              <a:buNone/>
              <a:defRPr sz="2100"/>
            </a:lvl5pPr>
            <a:lvl6pPr marL="2394312" indent="0">
              <a:buNone/>
              <a:defRPr sz="2100"/>
            </a:lvl6pPr>
            <a:lvl7pPr marL="2873174" indent="0">
              <a:buNone/>
              <a:defRPr sz="2100"/>
            </a:lvl7pPr>
            <a:lvl8pPr marL="3352036" indent="0">
              <a:buNone/>
              <a:defRPr sz="2100"/>
            </a:lvl8pPr>
            <a:lvl9pPr marL="3830898" indent="0">
              <a:buNone/>
              <a:defRPr sz="21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latin typeface="Century Gothic" pitchFamily="34" charset="0"/>
              </a:defRPr>
            </a:lvl1pPr>
            <a:lvl2pPr marL="478862" indent="0">
              <a:buNone/>
              <a:defRPr sz="1300"/>
            </a:lvl2pPr>
            <a:lvl3pPr marL="957724" indent="0">
              <a:buNone/>
              <a:defRPr sz="1000"/>
            </a:lvl3pPr>
            <a:lvl4pPr marL="1436587" indent="0">
              <a:buNone/>
              <a:defRPr sz="900"/>
            </a:lvl4pPr>
            <a:lvl5pPr marL="1915450" indent="0">
              <a:buNone/>
              <a:defRPr sz="900"/>
            </a:lvl5pPr>
            <a:lvl6pPr marL="2394312" indent="0">
              <a:buNone/>
              <a:defRPr sz="900"/>
            </a:lvl6pPr>
            <a:lvl7pPr marL="2873174" indent="0">
              <a:buNone/>
              <a:defRPr sz="900"/>
            </a:lvl7pPr>
            <a:lvl8pPr marL="3352036" indent="0">
              <a:buNone/>
              <a:defRPr sz="900"/>
            </a:lvl8pPr>
            <a:lvl9pPr marL="3830898" indent="0">
              <a:buNone/>
              <a:defRPr sz="9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681232-F6E9-4342-891A-42F35AEF5DE9}" type="datetimeFigureOut">
              <a:rPr lang="pt-BR"/>
              <a:pPr>
                <a:defRPr/>
              </a:pPr>
              <a:t>18/06/2018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E92764-3BA2-4A30-8243-B9B599AA9C9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14950F-9E7D-4A45-B043-46C737254464}" type="datetimeFigureOut">
              <a:rPr lang="pt-BR"/>
              <a:pPr>
                <a:defRPr/>
              </a:pPr>
              <a:t>18/06/2018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0C2D48-1AE8-4A5B-8DEC-BEED6CDB068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6" descr="LOGO_PDUI_jpg.jpg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9750" y="6189663"/>
            <a:ext cx="1800225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88125" y="5080000"/>
            <a:ext cx="2555875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jfilho\Desktop\CDRMS.jp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700338" y="6362700"/>
            <a:ext cx="1439862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2" descr="C:\Users\jfilho\Desktop\logo.png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427538" y="6316663"/>
            <a:ext cx="865187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ector reto 10"/>
          <p:cNvCxnSpPr/>
          <p:nvPr userDrawn="1"/>
        </p:nvCxnSpPr>
        <p:spPr>
          <a:xfrm flipH="1">
            <a:off x="360363" y="6165850"/>
            <a:ext cx="57959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 userDrawn="1"/>
        </p:nvSpPr>
        <p:spPr>
          <a:xfrm>
            <a:off x="0" y="0"/>
            <a:ext cx="250825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5pPr>
      <a:lvl6pPr marL="478862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6pPr>
      <a:lvl7pPr marL="957724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7pPr>
      <a:lvl8pPr marL="1436587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8pPr>
      <a:lvl9pPr marL="191545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9pPr>
    </p:titleStyle>
    <p:bodyStyle>
      <a:lvl1pPr marL="357188" indent="-3571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6288" indent="-298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5388" indent="-238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4813" indent="-238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4238" indent="-238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3743" indent="-239431" algn="l" defTabSz="95772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606" indent="-239431" algn="l" defTabSz="95772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468" indent="-239431" algn="l" defTabSz="95772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330" indent="-239431" algn="l" defTabSz="95772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57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862" algn="l" defTabSz="957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724" algn="l" defTabSz="957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587" algn="l" defTabSz="957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450" algn="l" defTabSz="957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312" algn="l" defTabSz="957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174" algn="l" defTabSz="957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036" algn="l" defTabSz="957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0898" algn="l" defTabSz="9577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467544" y="980728"/>
            <a:ext cx="8229600" cy="453650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endParaRPr lang="pt-BR" sz="2000" b="1" dirty="0" smtClean="0">
              <a:latin typeface="Calibri" pitchFamily="34" charset="0"/>
            </a:endParaRPr>
          </a:p>
          <a:p>
            <a:pPr lvl="1">
              <a:buNone/>
            </a:pPr>
            <a:r>
              <a:rPr lang="pt-BR" sz="2000" b="1" dirty="0" smtClean="0">
                <a:latin typeface="Calibri" pitchFamily="34" charset="0"/>
              </a:rPr>
              <a:t>Grupo de Trabalho Gestão de Riscos</a:t>
            </a:r>
          </a:p>
          <a:p>
            <a:pPr lvl="1">
              <a:buNone/>
            </a:pPr>
            <a:endParaRPr lang="pt-BR" sz="2000" dirty="0" smtClean="0">
              <a:latin typeface="Calibri" pitchFamily="34" charset="0"/>
            </a:endParaRPr>
          </a:p>
          <a:p>
            <a:pPr lvl="1">
              <a:buNone/>
            </a:pPr>
            <a:r>
              <a:rPr lang="pt-BR" sz="2000" dirty="0" smtClean="0">
                <a:latin typeface="Calibri" pitchFamily="34" charset="0"/>
              </a:rPr>
              <a:t>Composição:</a:t>
            </a:r>
          </a:p>
          <a:p>
            <a:pPr lvl="1" indent="0">
              <a:buNone/>
            </a:pPr>
            <a:endParaRPr lang="pt-BR" sz="2000" dirty="0" smtClean="0">
              <a:latin typeface="Calibri" pitchFamily="34" charset="0"/>
            </a:endParaRPr>
          </a:p>
          <a:p>
            <a:pPr marL="468000" lvl="1" indent="0">
              <a:buNone/>
            </a:pPr>
            <a:r>
              <a:rPr lang="pt-BR" sz="2000" dirty="0" smtClean="0">
                <a:latin typeface="Calibri" pitchFamily="34" charset="0"/>
              </a:rPr>
              <a:t>	Participantes do GT de Instrumentos de Gestão e Implementação do 	Plano + Câmara Temática Metropolitana para a Gestão de Riscos 	Ambientais Urbanos – CTM GRAU</a:t>
            </a:r>
          </a:p>
          <a:p>
            <a:pPr lvl="1">
              <a:buNone/>
            </a:pPr>
            <a:endParaRPr lang="pt-BR" sz="2000" dirty="0" smtClean="0">
              <a:latin typeface="Calibri" pitchFamily="34" charset="0"/>
            </a:endParaRPr>
          </a:p>
          <a:p>
            <a:pPr lvl="1">
              <a:buNone/>
            </a:pPr>
            <a:r>
              <a:rPr lang="pt-BR" sz="2000" dirty="0" smtClean="0">
                <a:latin typeface="Calibri" pitchFamily="34" charset="0"/>
              </a:rPr>
              <a:t>Reuniões – Plataforma </a:t>
            </a:r>
            <a:r>
              <a:rPr lang="pt-BR" sz="2000" dirty="0" smtClean="0">
                <a:latin typeface="Calibri" pitchFamily="34" charset="0"/>
              </a:rPr>
              <a:t>PDUI e site </a:t>
            </a:r>
            <a:r>
              <a:rPr lang="pt-BR" sz="2000" dirty="0" err="1" smtClean="0">
                <a:latin typeface="Calibri" pitchFamily="34" charset="0"/>
              </a:rPr>
              <a:t>Emplasa</a:t>
            </a:r>
            <a:endParaRPr lang="pt-BR" sz="2000" dirty="0" smtClean="0">
              <a:latin typeface="Calibri" pitchFamily="34" charset="0"/>
            </a:endParaRPr>
          </a:p>
          <a:p>
            <a:pPr lvl="1">
              <a:buNone/>
            </a:pPr>
            <a:endParaRPr lang="pt-BR" sz="2000" b="1" dirty="0" smtClean="0">
              <a:latin typeface="Calibri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 bwMode="auto">
          <a:xfrm>
            <a:off x="250825" y="116632"/>
            <a:ext cx="8785225" cy="706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PDUI RMSP: Grupo de Trabalho Gestão de Riscos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Conteúdo 2"/>
          <p:cNvSpPr>
            <a:spLocks noGrp="1"/>
          </p:cNvSpPr>
          <p:nvPr>
            <p:ph idx="4294967295"/>
          </p:nvPr>
        </p:nvSpPr>
        <p:spPr bwMode="auto">
          <a:xfrm>
            <a:off x="468313" y="622027"/>
            <a:ext cx="8229600" cy="482319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endParaRPr lang="pt-BR" sz="2000" dirty="0" smtClean="0"/>
          </a:p>
          <a:p>
            <a:pPr lvl="1" algn="just">
              <a:buNone/>
            </a:pPr>
            <a:r>
              <a:rPr lang="pt-BR" sz="2000" dirty="0" smtClean="0"/>
              <a:t>	</a:t>
            </a:r>
            <a:r>
              <a:rPr lang="pt-BR" sz="2000" b="1" dirty="0" smtClean="0"/>
              <a:t>Programa </a:t>
            </a:r>
            <a:r>
              <a:rPr lang="pt-BR" sz="2000" b="1" dirty="0" smtClean="0"/>
              <a:t>1</a:t>
            </a:r>
            <a:r>
              <a:rPr lang="pt-BR" sz="2000" dirty="0" smtClean="0"/>
              <a:t>:  Produção de conhecimento e identificação de riscos ambientais na </a:t>
            </a:r>
            <a:r>
              <a:rPr lang="pt-BR" sz="2000" dirty="0" smtClean="0"/>
              <a:t>RMSP </a:t>
            </a:r>
          </a:p>
          <a:p>
            <a:pPr lvl="1" algn="just">
              <a:buNone/>
            </a:pPr>
            <a:r>
              <a:rPr lang="pt-BR" sz="2000" dirty="0" smtClean="0"/>
              <a:t>	</a:t>
            </a:r>
            <a:r>
              <a:rPr lang="pt-BR" sz="2000" u="sng" dirty="0" smtClean="0"/>
              <a:t>Definição</a:t>
            </a:r>
            <a:r>
              <a:rPr lang="pt-BR" sz="2000" dirty="0" smtClean="0"/>
              <a:t>: produção de conhecimento, identificação e definição do perfil dos riscos ambientais urbanos, dos processos urbanos geradores e amplificadores,  de repertórios para estratégias e ações de prevenção e mitigação</a:t>
            </a:r>
            <a:r>
              <a:rPr lang="pt-BR" sz="2000" dirty="0" smtClean="0"/>
              <a:t>.</a:t>
            </a:r>
            <a:endParaRPr lang="pt-BR" sz="2000" dirty="0" smtClean="0"/>
          </a:p>
          <a:p>
            <a:pPr lvl="1">
              <a:buNone/>
            </a:pPr>
            <a:endParaRPr lang="pt-BR" sz="2000" dirty="0" smtClean="0"/>
          </a:p>
          <a:p>
            <a:pPr lvl="1" algn="just">
              <a:buNone/>
            </a:pPr>
            <a:r>
              <a:rPr lang="pt-BR" sz="2400" dirty="0" smtClean="0"/>
              <a:t>	</a:t>
            </a:r>
            <a:r>
              <a:rPr lang="pt-BR" sz="2000" b="1" dirty="0" smtClean="0"/>
              <a:t>Programa </a:t>
            </a:r>
            <a:r>
              <a:rPr lang="pt-BR" sz="2000" b="1" dirty="0" smtClean="0"/>
              <a:t>2</a:t>
            </a:r>
            <a:r>
              <a:rPr lang="pt-BR" sz="2000" dirty="0" smtClean="0"/>
              <a:t>: Prevenção e mitigação de riscos na </a:t>
            </a:r>
            <a:r>
              <a:rPr lang="pt-BR" sz="2000" dirty="0" smtClean="0"/>
              <a:t>RMSP</a:t>
            </a:r>
            <a:endParaRPr lang="pt-BR" sz="2000" dirty="0" smtClean="0"/>
          </a:p>
          <a:p>
            <a:pPr lvl="1" algn="just">
              <a:buNone/>
            </a:pPr>
            <a:r>
              <a:rPr lang="pt-BR" sz="2000" dirty="0" smtClean="0"/>
              <a:t>	</a:t>
            </a:r>
            <a:r>
              <a:rPr lang="pt-BR" sz="2000" u="sng" dirty="0" smtClean="0"/>
              <a:t>Definição</a:t>
            </a:r>
            <a:r>
              <a:rPr lang="pt-BR" sz="2000" dirty="0" smtClean="0"/>
              <a:t>: relacionado às propostas e soluções para os contextos de riscos nas diversas fases, considerando a adoção de ações de prevenção e mitigação: medidas estruturais e não estruturais; programas habitacionais, ambientais, de controle de uso e ocupação do solo e específicos de reconstrução; e mecanismos de proteção financeira.</a:t>
            </a:r>
            <a:endParaRPr lang="pt-BR" sz="2400" dirty="0" smtClean="0"/>
          </a:p>
        </p:txBody>
      </p:sp>
      <p:sp>
        <p:nvSpPr>
          <p:cNvPr id="5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250825" y="130275"/>
            <a:ext cx="8785225" cy="7064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PDUI RMSP: Grupo de Trabalho Gestão de Riscos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Conteúdo 2"/>
          <p:cNvSpPr>
            <a:spLocks noGrp="1"/>
          </p:cNvSpPr>
          <p:nvPr>
            <p:ph idx="4294967295"/>
          </p:nvPr>
        </p:nvSpPr>
        <p:spPr bwMode="auto">
          <a:xfrm>
            <a:off x="468313" y="622027"/>
            <a:ext cx="8229600" cy="482319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endParaRPr lang="pt-BR" sz="2000" dirty="0" smtClean="0"/>
          </a:p>
          <a:p>
            <a:pPr lvl="1" algn="just">
              <a:buNone/>
            </a:pPr>
            <a:r>
              <a:rPr lang="pt-BR" sz="2000" dirty="0" smtClean="0"/>
              <a:t>	</a:t>
            </a:r>
            <a:r>
              <a:rPr lang="pt-BR" sz="2000" b="1" dirty="0" smtClean="0"/>
              <a:t>Programa </a:t>
            </a:r>
            <a:r>
              <a:rPr lang="pt-BR" sz="2000" b="1" dirty="0" smtClean="0"/>
              <a:t>3</a:t>
            </a:r>
            <a:r>
              <a:rPr lang="pt-BR" sz="2000" dirty="0" smtClean="0"/>
              <a:t>: Atendimento a emergências e manejo de desastres na </a:t>
            </a:r>
            <a:r>
              <a:rPr lang="pt-BR" sz="2000" dirty="0" smtClean="0"/>
              <a:t>RMSP</a:t>
            </a:r>
          </a:p>
          <a:p>
            <a:pPr lvl="1" algn="just">
              <a:buNone/>
            </a:pPr>
            <a:r>
              <a:rPr lang="pt-BR" sz="2000" dirty="0" smtClean="0"/>
              <a:t>	</a:t>
            </a:r>
            <a:r>
              <a:rPr lang="pt-BR" sz="2000" u="sng" dirty="0" smtClean="0"/>
              <a:t>Definição</a:t>
            </a:r>
            <a:r>
              <a:rPr lang="pt-BR" sz="2000" dirty="0" smtClean="0"/>
              <a:t>: relacionado à prevenção, preparação  e resposta necessárias ao gerenciamento das emergências e desastres.</a:t>
            </a:r>
            <a:endParaRPr lang="pt-BR" sz="2000" dirty="0" smtClean="0"/>
          </a:p>
          <a:p>
            <a:pPr lvl="1">
              <a:buNone/>
            </a:pPr>
            <a:endParaRPr lang="pt-BR" sz="2000" dirty="0" smtClean="0"/>
          </a:p>
          <a:p>
            <a:pPr lvl="1">
              <a:buNone/>
            </a:pPr>
            <a:endParaRPr lang="pt-BR" sz="2000" dirty="0" smtClean="0"/>
          </a:p>
          <a:p>
            <a:pPr lvl="1" algn="just">
              <a:buNone/>
            </a:pPr>
            <a:r>
              <a:rPr lang="pt-BR" sz="2000" dirty="0" smtClean="0"/>
              <a:t>	</a:t>
            </a:r>
            <a:r>
              <a:rPr lang="pt-BR" sz="2000" b="1" dirty="0" smtClean="0"/>
              <a:t>Programa </a:t>
            </a:r>
            <a:r>
              <a:rPr lang="pt-BR" sz="2000" b="1" dirty="0" smtClean="0"/>
              <a:t>4</a:t>
            </a:r>
            <a:r>
              <a:rPr lang="pt-BR" sz="2000" dirty="0" smtClean="0"/>
              <a:t>: Comunicação e Educação de Riscos na </a:t>
            </a:r>
            <a:r>
              <a:rPr lang="pt-BR" sz="2000" dirty="0" smtClean="0"/>
              <a:t>RMSP</a:t>
            </a:r>
          </a:p>
          <a:p>
            <a:pPr lvl="1" algn="just">
              <a:buNone/>
            </a:pPr>
            <a:r>
              <a:rPr lang="pt-BR" sz="2000" dirty="0" smtClean="0"/>
              <a:t>	</a:t>
            </a:r>
            <a:r>
              <a:rPr lang="pt-BR" sz="2000" u="sng" dirty="0" smtClean="0"/>
              <a:t>Definição</a:t>
            </a:r>
            <a:r>
              <a:rPr lang="pt-BR" sz="2000" dirty="0" smtClean="0"/>
              <a:t>: Execução de ações de educação e capacitação  para  desenvolver a percepção de perigos e riscos,  habilidades e competências  em gestão de riscos para a população e atores </a:t>
            </a:r>
            <a:r>
              <a:rPr lang="pt-BR" sz="2000" dirty="0" smtClean="0"/>
              <a:t>envolvidos. Promoção </a:t>
            </a:r>
            <a:r>
              <a:rPr lang="pt-BR" sz="2000" dirty="0" smtClean="0"/>
              <a:t>de ações de comunicação  no âmbito do processo de gestão de riscos.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250825" y="130275"/>
            <a:ext cx="8785225" cy="7064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PDUI RMSP: Grupo de Trabalho Gestão de Riscos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468313" y="622027"/>
            <a:ext cx="8229600" cy="41751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>
              <a:buFont typeface="Arial" charset="0"/>
              <a:buNone/>
            </a:pPr>
            <a:r>
              <a:rPr lang="pt-BR" sz="2000" b="1" dirty="0" smtClean="0">
                <a:latin typeface="Calibri" pitchFamily="34" charset="0"/>
              </a:rPr>
              <a:t>Atividades do GT Gestão de Riscos no PDUI</a:t>
            </a:r>
            <a:endParaRPr lang="pt-BR" sz="2000" dirty="0" smtClean="0">
              <a:latin typeface="Calibri" pitchFamily="34" charset="0"/>
            </a:endParaRPr>
          </a:p>
          <a:p>
            <a:pPr lvl="1">
              <a:spcBef>
                <a:spcPct val="0"/>
              </a:spcBef>
              <a:buFont typeface="Arial" charset="0"/>
              <a:buNone/>
            </a:pPr>
            <a:endParaRPr lang="pt-BR" sz="2000" dirty="0" smtClean="0">
              <a:latin typeface="Calibri" pitchFamily="34" charset="0"/>
            </a:endParaRPr>
          </a:p>
          <a:p>
            <a:pPr lvl="1" algn="just">
              <a:spcBef>
                <a:spcPct val="0"/>
              </a:spcBef>
              <a:buFont typeface="Arial" charset="0"/>
              <a:buChar char="•"/>
            </a:pPr>
            <a:r>
              <a:rPr lang="pt-BR" sz="2000" u="sng" dirty="0" smtClean="0">
                <a:latin typeface="Calibri" pitchFamily="34" charset="0"/>
              </a:rPr>
              <a:t>Sugestão de texto para Caderno de Sustentação do PDUI e minuta do Projeto de Lei (relativo à gestão de riscos)</a:t>
            </a:r>
          </a:p>
          <a:p>
            <a:pPr lvl="1" algn="just">
              <a:spcBef>
                <a:spcPct val="0"/>
              </a:spcBef>
              <a:buFont typeface="Arial" charset="0"/>
              <a:buNone/>
            </a:pPr>
            <a:r>
              <a:rPr lang="pt-BR" sz="2000" dirty="0" smtClean="0">
                <a:latin typeface="Calibri" pitchFamily="34" charset="0"/>
              </a:rPr>
              <a:t>       </a:t>
            </a:r>
            <a:endParaRPr lang="pt-BR" sz="2000" dirty="0" smtClean="0">
              <a:latin typeface="Calibri" pitchFamily="34" charset="0"/>
            </a:endParaRPr>
          </a:p>
          <a:p>
            <a:pPr lvl="1" algn="just">
              <a:spcBef>
                <a:spcPct val="0"/>
              </a:spcBef>
              <a:buFont typeface="Arial" charset="0"/>
              <a:buNone/>
            </a:pPr>
            <a:r>
              <a:rPr lang="pt-BR" sz="2000" dirty="0" smtClean="0">
                <a:latin typeface="Calibri" pitchFamily="34" charset="0"/>
              </a:rPr>
              <a:t>	 </a:t>
            </a:r>
            <a:r>
              <a:rPr lang="pt-BR" sz="2000" dirty="0" smtClean="0">
                <a:latin typeface="Calibri" pitchFamily="34" charset="0"/>
              </a:rPr>
              <a:t>Discussão com as demais estratégias de ação do PDUI</a:t>
            </a:r>
          </a:p>
          <a:p>
            <a:pPr lvl="1" algn="just">
              <a:spcBef>
                <a:spcPct val="0"/>
              </a:spcBef>
              <a:buFont typeface="Arial" charset="0"/>
              <a:buNone/>
            </a:pPr>
            <a:endParaRPr lang="pt-BR" sz="2000" dirty="0" smtClean="0">
              <a:latin typeface="Calibri" pitchFamily="34" charset="0"/>
            </a:endParaRPr>
          </a:p>
          <a:p>
            <a:pPr lvl="1" algn="just">
              <a:spcBef>
                <a:spcPct val="0"/>
              </a:spcBef>
              <a:buFont typeface="Arial" charset="0"/>
              <a:buNone/>
            </a:pPr>
            <a:r>
              <a:rPr lang="pt-BR" sz="2000" dirty="0" smtClean="0">
                <a:latin typeface="Calibri" pitchFamily="34" charset="0"/>
              </a:rPr>
              <a:t>       Finalização do Caderno Final e de Sustentação </a:t>
            </a:r>
          </a:p>
          <a:p>
            <a:pPr lvl="1" algn="just">
              <a:spcBef>
                <a:spcPct val="0"/>
              </a:spcBef>
              <a:buFont typeface="Arial" charset="0"/>
              <a:buNone/>
            </a:pPr>
            <a:endParaRPr lang="pt-BR" sz="2000" dirty="0" smtClean="0">
              <a:latin typeface="Calibri" pitchFamily="34" charset="0"/>
            </a:endParaRPr>
          </a:p>
          <a:p>
            <a:pPr lvl="1" algn="just">
              <a:spcBef>
                <a:spcPct val="0"/>
              </a:spcBef>
              <a:buFont typeface="Arial" charset="0"/>
              <a:buNone/>
            </a:pPr>
            <a:r>
              <a:rPr lang="pt-BR" sz="2000" dirty="0" smtClean="0">
                <a:latin typeface="Calibri" pitchFamily="34" charset="0"/>
              </a:rPr>
              <a:t>       Minuta do Projeto de Lei – a elaborar </a:t>
            </a:r>
          </a:p>
          <a:p>
            <a:pPr lvl="1">
              <a:spcBef>
                <a:spcPct val="0"/>
              </a:spcBef>
              <a:buFont typeface="Arial" charset="0"/>
              <a:buNone/>
            </a:pPr>
            <a:r>
              <a:rPr lang="pt-BR" sz="2000" dirty="0" smtClean="0">
                <a:latin typeface="Calibri" pitchFamily="34" charset="0"/>
              </a:rPr>
              <a:t>   </a:t>
            </a:r>
          </a:p>
          <a:p>
            <a:pPr lvl="1" algn="just">
              <a:spcBef>
                <a:spcPct val="0"/>
              </a:spcBef>
              <a:buFont typeface="Arial" charset="0"/>
              <a:buChar char="•"/>
            </a:pPr>
            <a:r>
              <a:rPr lang="pt-BR" sz="2000" u="sng" dirty="0" smtClean="0">
                <a:latin typeface="Calibri" pitchFamily="34" charset="0"/>
              </a:rPr>
              <a:t>Seleção de mapeamentos para representar as áreas sujeitas a controle especial pelo risco de desastres naturais (exigência Estatuto da Metrópole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 bwMode="auto">
          <a:xfrm>
            <a:off x="250825" y="115888"/>
            <a:ext cx="8785225" cy="706437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PDUI RMSP: Grupo de Trabalho Gestão de Riscos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277"/>
          <a:stretch>
            <a:fillRect/>
          </a:stretch>
        </p:blipFill>
        <p:spPr bwMode="auto">
          <a:xfrm>
            <a:off x="971600" y="893548"/>
            <a:ext cx="6984776" cy="5091188"/>
          </a:xfrm>
          <a:noFill/>
          <a:ln>
            <a:miter lim="800000"/>
            <a:headEnd/>
            <a:tailEnd/>
          </a:ln>
        </p:spPr>
      </p:pic>
      <p:sp>
        <p:nvSpPr>
          <p:cNvPr id="28674" name="CaixaDeTexto 5"/>
          <p:cNvSpPr txBox="1">
            <a:spLocks noChangeArrowheads="1"/>
          </p:cNvSpPr>
          <p:nvPr/>
        </p:nvSpPr>
        <p:spPr bwMode="auto">
          <a:xfrm>
            <a:off x="1187450" y="620688"/>
            <a:ext cx="5672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latin typeface="Calibri" pitchFamily="34" charset="0"/>
              </a:rPr>
              <a:t>Mapeamentos levantados e organizados no SIM- </a:t>
            </a:r>
            <a:r>
              <a:rPr lang="pt-BR" b="1" dirty="0" err="1">
                <a:latin typeface="Calibri" pitchFamily="34" charset="0"/>
              </a:rPr>
              <a:t>Emplasa</a:t>
            </a:r>
            <a:endParaRPr lang="pt-BR" b="1" dirty="0">
              <a:latin typeface="Calibri" pitchFamily="34" charset="0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 bwMode="auto">
          <a:xfrm>
            <a:off x="250825" y="115888"/>
            <a:ext cx="8785225" cy="706437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PDUI RMSP: Grupo de Trabalho Gestão de Riscos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052513"/>
            <a:ext cx="84455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468313" y="981075"/>
            <a:ext cx="8229600" cy="4535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</p:txBody>
      </p:sp>
      <p:sp>
        <p:nvSpPr>
          <p:cNvPr id="30723" name="CaixaDeTexto 4"/>
          <p:cNvSpPr txBox="1">
            <a:spLocks noChangeArrowheads="1"/>
          </p:cNvSpPr>
          <p:nvPr/>
        </p:nvSpPr>
        <p:spPr bwMode="auto">
          <a:xfrm>
            <a:off x="250825" y="692150"/>
            <a:ext cx="7686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Suscetibilidade a movimentos gravitacionais de massa e inundações – IPT/CPRM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250825" y="115888"/>
            <a:ext cx="8785225" cy="706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pt-BR" sz="14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PDUI RMSP: Grupo de Trabalho Gestão de Riscos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468313" y="981075"/>
            <a:ext cx="8229600" cy="4535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250825" y="115888"/>
            <a:ext cx="8785225" cy="706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pt-BR" sz="14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PDUI RMSP: Grupo de Trabalho Gestão de Riscos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32771" name="CaixaDeTexto 4"/>
          <p:cNvSpPr txBox="1">
            <a:spLocks noChangeArrowheads="1"/>
          </p:cNvSpPr>
          <p:nvPr/>
        </p:nvSpPr>
        <p:spPr bwMode="auto">
          <a:xfrm>
            <a:off x="250825" y="765175"/>
            <a:ext cx="5226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Cartas Geotécnicas de Aptidão à Urbanização - UFABC</a:t>
            </a: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052513"/>
            <a:ext cx="84455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468313" y="981075"/>
            <a:ext cx="8229600" cy="4535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250825" y="115888"/>
            <a:ext cx="8785225" cy="706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pt-BR" sz="14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PDUI RMSP: Grupo de Trabalho Gestão de Riscos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25538"/>
            <a:ext cx="8459788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CaixaDeTexto 4"/>
          <p:cNvSpPr txBox="1">
            <a:spLocks noChangeArrowheads="1"/>
          </p:cNvSpPr>
          <p:nvPr/>
        </p:nvSpPr>
        <p:spPr bwMode="auto">
          <a:xfrm>
            <a:off x="250825" y="765175"/>
            <a:ext cx="2895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Áreas de inundação - PDMAT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468313" y="981075"/>
            <a:ext cx="8229600" cy="4535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250825" y="115888"/>
            <a:ext cx="8785225" cy="706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pt-BR" sz="14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PDUI RMSP: Grupo de Trabalho Gestão de Riscos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36867" name="CaixaDeTexto 4"/>
          <p:cNvSpPr txBox="1">
            <a:spLocks noChangeArrowheads="1"/>
          </p:cNvSpPr>
          <p:nvPr/>
        </p:nvSpPr>
        <p:spPr bwMode="auto">
          <a:xfrm>
            <a:off x="255588" y="692150"/>
            <a:ext cx="50278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>
                <a:latin typeface="Calibri" pitchFamily="34" charset="0"/>
              </a:rPr>
              <a:t>Vulnerabilidade de Áreas Urbanas ou Edificadas - </a:t>
            </a:r>
            <a:r>
              <a:rPr lang="pt-BR" dirty="0">
                <a:latin typeface="Calibri" pitchFamily="34" charset="0"/>
              </a:rPr>
              <a:t>IG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981075"/>
            <a:ext cx="8424863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468313" y="981075"/>
            <a:ext cx="8229600" cy="4535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250825" y="115888"/>
            <a:ext cx="8785225" cy="706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pt-BR" sz="14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PDUI RMSP: Grupo de Trabalho Gestão de Riscos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052513"/>
            <a:ext cx="850423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CaixaDeTexto 4"/>
          <p:cNvSpPr txBox="1">
            <a:spLocks noChangeArrowheads="1"/>
          </p:cNvSpPr>
          <p:nvPr/>
        </p:nvSpPr>
        <p:spPr bwMode="auto">
          <a:xfrm>
            <a:off x="255588" y="692150"/>
            <a:ext cx="4171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Risco de inundação e escorregamento  - IG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468313" y="981075"/>
            <a:ext cx="8229600" cy="4535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250825" y="115888"/>
            <a:ext cx="8785225" cy="706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pt-BR" sz="14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PDUI RMSP: Grupo de Trabalho Gestão de Riscos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0963" name="CaixaDeTexto 4"/>
          <p:cNvSpPr txBox="1">
            <a:spLocks noChangeArrowheads="1"/>
          </p:cNvSpPr>
          <p:nvPr/>
        </p:nvSpPr>
        <p:spPr bwMode="auto">
          <a:xfrm>
            <a:off x="255588" y="692150"/>
            <a:ext cx="3854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Cadastro de Eventos Geodinâmicos - IG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981075"/>
            <a:ext cx="831532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26633" r="27242" b="3989"/>
          <a:stretch>
            <a:fillRect/>
          </a:stretch>
        </p:blipFill>
        <p:spPr bwMode="auto">
          <a:xfrm>
            <a:off x="251520" y="836712"/>
            <a:ext cx="442798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 bwMode="auto">
          <a:xfrm>
            <a:off x="250825" y="116632"/>
            <a:ext cx="8785225" cy="706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PDUI RMSP: Grupo de Trabalho Gestão de Riscos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3253" t="5334" r="30992" b="9323"/>
          <a:stretch>
            <a:fillRect/>
          </a:stretch>
        </p:blipFill>
        <p:spPr bwMode="auto">
          <a:xfrm>
            <a:off x="4644008" y="980728"/>
            <a:ext cx="439248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-108520" y="467380"/>
            <a:ext cx="4512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None/>
            </a:pPr>
            <a:r>
              <a:rPr lang="pt-BR" b="1" dirty="0" smtClean="0">
                <a:latin typeface="Calibri" pitchFamily="34" charset="0"/>
              </a:rPr>
              <a:t>www.emplasa.sp.gov.br/RMSP/Camaras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239742" y="467380"/>
            <a:ext cx="3148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None/>
            </a:pPr>
            <a:r>
              <a:rPr lang="pt-BR" b="1" dirty="0" smtClean="0">
                <a:latin typeface="Calibri" pitchFamily="34" charset="0"/>
              </a:rPr>
              <a:t>www.pdui.sp.gov.br/rmsp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468313" y="981075"/>
            <a:ext cx="8229600" cy="4535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250825" y="115888"/>
            <a:ext cx="8785225" cy="706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pt-BR" sz="14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PDUI RMSP: Grupo de Trabalho Gestão de Riscos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3011" name="CaixaDeTexto 4"/>
          <p:cNvSpPr txBox="1">
            <a:spLocks noChangeArrowheads="1"/>
          </p:cNvSpPr>
          <p:nvPr/>
        </p:nvSpPr>
        <p:spPr bwMode="auto">
          <a:xfrm>
            <a:off x="255588" y="692150"/>
            <a:ext cx="2230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Setorização de Riscos 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981075"/>
            <a:ext cx="8388350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468313" y="981075"/>
            <a:ext cx="8229600" cy="4535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  <a:p>
            <a:pPr lvl="1"/>
            <a:endParaRPr lang="pt-BR" sz="2000" b="1" smtClean="0">
              <a:latin typeface="Calibri" pitchFamily="34" charset="0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 bwMode="auto">
          <a:xfrm>
            <a:off x="620713" y="1133475"/>
            <a:ext cx="8229600" cy="45354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57188" indent="-357188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pt-BR" sz="2000" b="1" dirty="0">
              <a:latin typeface="Calibri" pitchFamily="34" charset="0"/>
            </a:endParaRPr>
          </a:p>
          <a:p>
            <a:pPr marL="0" lvl="1" indent="-298450" eaLnBrk="0" hangingPunct="0">
              <a:spcBef>
                <a:spcPts val="0"/>
              </a:spcBef>
              <a:buFont typeface="Arial" charset="0"/>
              <a:buNone/>
              <a:defRPr/>
            </a:pPr>
            <a:r>
              <a:rPr lang="pt-BR" sz="2000" b="1" dirty="0">
                <a:latin typeface="Calibri" pitchFamily="34" charset="0"/>
              </a:rPr>
              <a:t>Mapeamentos – próximos passos</a:t>
            </a:r>
          </a:p>
          <a:p>
            <a:pPr marL="0" lvl="1" indent="-298450" algn="just" eaLnBrk="0" hangingPunct="0">
              <a:spcBef>
                <a:spcPts val="0"/>
              </a:spcBef>
              <a:buFont typeface="Arial" charset="0"/>
              <a:buNone/>
              <a:defRPr/>
            </a:pPr>
            <a:endParaRPr lang="pt-BR" sz="2000" b="1" dirty="0">
              <a:latin typeface="Calibri" pitchFamily="34" charset="0"/>
            </a:endParaRPr>
          </a:p>
          <a:p>
            <a:pPr marL="0" lvl="1" indent="-298450" algn="just" eaLnBrk="0" hangingPunct="0">
              <a:spcBef>
                <a:spcPts val="0"/>
              </a:spcBef>
              <a:buFontTx/>
              <a:buChar char="-"/>
              <a:defRPr/>
            </a:pPr>
            <a:r>
              <a:rPr lang="pt-BR" sz="2000" dirty="0">
                <a:latin typeface="Calibri" pitchFamily="34" charset="0"/>
              </a:rPr>
              <a:t>Definição de quais mapas representarão as áreas sujeitas a controle especial pelo risco de desastres naturais da </a:t>
            </a:r>
            <a:r>
              <a:rPr lang="pt-BR" sz="2000" dirty="0" smtClean="0">
                <a:latin typeface="Calibri" pitchFamily="34" charset="0"/>
              </a:rPr>
              <a:t>RMSP</a:t>
            </a:r>
          </a:p>
          <a:p>
            <a:pPr marL="0" lvl="1" indent="-298450" algn="just" eaLnBrk="0" hangingPunct="0">
              <a:spcBef>
                <a:spcPts val="0"/>
              </a:spcBef>
              <a:buFontTx/>
              <a:buChar char="-"/>
              <a:defRPr/>
            </a:pPr>
            <a:endParaRPr lang="pt-BR" sz="2000" dirty="0" smtClean="0">
              <a:latin typeface="Calibri" pitchFamily="34" charset="0"/>
            </a:endParaRPr>
          </a:p>
          <a:p>
            <a:pPr marL="0" lvl="1" indent="-298450" algn="just" eaLnBrk="0" hangingPunct="0">
              <a:spcBef>
                <a:spcPts val="0"/>
              </a:spcBef>
              <a:buFontTx/>
              <a:buChar char="-"/>
              <a:defRPr/>
            </a:pPr>
            <a:r>
              <a:rPr lang="pt-BR" sz="2000" dirty="0" smtClean="0">
                <a:latin typeface="Calibri" pitchFamily="34" charset="0"/>
              </a:rPr>
              <a:t>Sobreposição com o Macrozoneamento – diretrizes para as macrozonas</a:t>
            </a:r>
            <a:endParaRPr lang="pt-BR" sz="2000" dirty="0">
              <a:latin typeface="Calibri" pitchFamily="34" charset="0"/>
            </a:endParaRPr>
          </a:p>
          <a:p>
            <a:pPr marL="0" lvl="1" indent="-298450" algn="just" eaLnBrk="0" hangingPunct="0">
              <a:spcBef>
                <a:spcPts val="0"/>
              </a:spcBef>
              <a:buFontTx/>
              <a:buChar char="-"/>
              <a:defRPr/>
            </a:pPr>
            <a:endParaRPr lang="pt-BR" sz="2000" dirty="0">
              <a:latin typeface="Calibri" pitchFamily="34" charset="0"/>
            </a:endParaRPr>
          </a:p>
          <a:p>
            <a:pPr marL="0" lvl="1" indent="-298450" algn="just" eaLnBrk="0" hangingPunct="0">
              <a:spcBef>
                <a:spcPts val="0"/>
              </a:spcBef>
              <a:buFontTx/>
              <a:buChar char="-"/>
              <a:defRPr/>
            </a:pPr>
            <a:r>
              <a:rPr lang="pt-BR" sz="2000" dirty="0">
                <a:latin typeface="Calibri" pitchFamily="34" charset="0"/>
              </a:rPr>
              <a:t>Discussão e validação com municípios </a:t>
            </a:r>
            <a:r>
              <a:rPr lang="pt-BR" sz="2000" dirty="0" smtClean="0">
                <a:latin typeface="Calibri" pitchFamily="34" charset="0"/>
              </a:rPr>
              <a:t>– Comissão </a:t>
            </a:r>
            <a:r>
              <a:rPr lang="pt-BR" sz="2000" dirty="0" smtClean="0">
                <a:latin typeface="Calibri" pitchFamily="34" charset="0"/>
              </a:rPr>
              <a:t>Técnica, </a:t>
            </a:r>
            <a:r>
              <a:rPr lang="pt-BR" sz="2000" dirty="0" smtClean="0">
                <a:latin typeface="Calibri" pitchFamily="34" charset="0"/>
              </a:rPr>
              <a:t>Comitê Executivo e CDRMSP</a:t>
            </a:r>
            <a:endParaRPr lang="pt-BR" sz="2000" dirty="0">
              <a:latin typeface="Calibri" pitchFamily="34" charset="0"/>
            </a:endParaRPr>
          </a:p>
          <a:p>
            <a:pPr marL="776288" lvl="1" indent="-29845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pt-BR" sz="2000" dirty="0">
              <a:latin typeface="Calibri" pitchFamily="34" charset="0"/>
            </a:endParaRPr>
          </a:p>
          <a:p>
            <a:pPr marL="776288" lvl="1" indent="-298450" eaLnBrk="0" hangingPunct="0">
              <a:spcBef>
                <a:spcPct val="20000"/>
              </a:spcBef>
              <a:defRPr/>
            </a:pPr>
            <a:endParaRPr lang="pt-BR" sz="2000" dirty="0">
              <a:latin typeface="Calibri" pitchFamily="34" charset="0"/>
            </a:endParaRPr>
          </a:p>
          <a:p>
            <a:pPr marL="776288" lvl="1" indent="-298450" eaLnBrk="0" hangingPunct="0">
              <a:spcBef>
                <a:spcPct val="20000"/>
              </a:spcBef>
              <a:defRPr/>
            </a:pPr>
            <a:endParaRPr lang="pt-BR" sz="2000" dirty="0">
              <a:latin typeface="Calibri" pitchFamily="34" charset="0"/>
            </a:endParaRPr>
          </a:p>
          <a:p>
            <a:pPr marL="776288" lvl="1" indent="-298450" eaLnBrk="0" hangingPunct="0">
              <a:spcBef>
                <a:spcPct val="20000"/>
              </a:spcBef>
              <a:buFont typeface="Arial" charset="0"/>
              <a:buChar char="–"/>
              <a:defRPr/>
            </a:pPr>
            <a:endParaRPr lang="pt-BR" sz="2000" b="1" dirty="0">
              <a:latin typeface="Calibri" pitchFamily="34" charset="0"/>
            </a:endParaRPr>
          </a:p>
          <a:p>
            <a:pPr marL="776288" lvl="1" indent="-298450" eaLnBrk="0" hangingPunct="0">
              <a:spcBef>
                <a:spcPct val="20000"/>
              </a:spcBef>
              <a:buFont typeface="Arial" charset="0"/>
              <a:buChar char="–"/>
              <a:defRPr/>
            </a:pPr>
            <a:endParaRPr lang="pt-BR" sz="2000" b="1" dirty="0">
              <a:latin typeface="Calibri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250825" y="115888"/>
            <a:ext cx="8785225" cy="706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pt-BR" sz="14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PDUI RMSP: Grupo de Trabalho Gestão de Riscos</a:t>
            </a:r>
            <a:endParaRPr lang="pt-BR" sz="14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467544" y="980728"/>
            <a:ext cx="8229600" cy="453650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endParaRPr lang="pt-BR" sz="2000" b="1" dirty="0" smtClean="0">
              <a:latin typeface="Calibri" pitchFamily="34" charset="0"/>
            </a:endParaRPr>
          </a:p>
          <a:p>
            <a:pPr lvl="1">
              <a:buNone/>
            </a:pPr>
            <a:r>
              <a:rPr lang="pt-BR" sz="2000" b="1" dirty="0" smtClean="0">
                <a:latin typeface="Calibri" pitchFamily="34" charset="0"/>
              </a:rPr>
              <a:t>Atividades do GT Gestão de Riscos no </a:t>
            </a:r>
            <a:r>
              <a:rPr lang="pt-BR" sz="2000" b="1" dirty="0" smtClean="0">
                <a:latin typeface="Calibri" pitchFamily="34" charset="0"/>
              </a:rPr>
              <a:t>PDUI</a:t>
            </a:r>
          </a:p>
          <a:p>
            <a:pPr lvl="1">
              <a:buNone/>
            </a:pPr>
            <a:endParaRPr lang="pt-BR" sz="2000" b="1" dirty="0" smtClean="0">
              <a:latin typeface="Calibri" pitchFamily="34" charset="0"/>
            </a:endParaRPr>
          </a:p>
          <a:p>
            <a:pPr lvl="1"/>
            <a:r>
              <a:rPr lang="pt-BR" sz="2000" dirty="0" smtClean="0">
                <a:latin typeface="Calibri" pitchFamily="34" charset="0"/>
              </a:rPr>
              <a:t>Revisão do caderno preliminar de propostas e análise das contribuições relativas à gestão de </a:t>
            </a:r>
            <a:r>
              <a:rPr lang="pt-BR" sz="2000" dirty="0" smtClean="0">
                <a:latin typeface="Calibri" pitchFamily="34" charset="0"/>
              </a:rPr>
              <a:t>riscos; </a:t>
            </a:r>
            <a:r>
              <a:rPr lang="pt-BR" sz="2000" u="sng" dirty="0" smtClean="0">
                <a:latin typeface="Calibri" pitchFamily="34" charset="0"/>
              </a:rPr>
              <a:t>concluído</a:t>
            </a:r>
            <a:r>
              <a:rPr lang="pt-BR" sz="2000" dirty="0" smtClean="0">
                <a:latin typeface="Calibri" pitchFamily="34" charset="0"/>
              </a:rPr>
              <a:t>  </a:t>
            </a:r>
            <a:endParaRPr lang="pt-BR" sz="2000" dirty="0" smtClean="0">
              <a:latin typeface="Calibri" pitchFamily="34" charset="0"/>
            </a:endParaRPr>
          </a:p>
          <a:p>
            <a:pPr lvl="1">
              <a:buNone/>
            </a:pPr>
            <a:endParaRPr lang="pt-BR" sz="2000" dirty="0" smtClean="0">
              <a:latin typeface="Calibri" pitchFamily="34" charset="0"/>
            </a:endParaRPr>
          </a:p>
          <a:p>
            <a:pPr lvl="1"/>
            <a:r>
              <a:rPr lang="pt-BR" sz="2000" dirty="0" smtClean="0">
                <a:latin typeface="Calibri" pitchFamily="34" charset="0"/>
              </a:rPr>
              <a:t>Conteúdo para Caderno de Sustentação do PDUI e minuta do Projeto de Lei (relativo à gestão de riscos</a:t>
            </a:r>
            <a:r>
              <a:rPr lang="pt-BR" sz="2000" dirty="0" smtClean="0">
                <a:latin typeface="Calibri" pitchFamily="34" charset="0"/>
              </a:rPr>
              <a:t>); </a:t>
            </a:r>
            <a:r>
              <a:rPr lang="pt-BR" sz="2000" u="sng" dirty="0" smtClean="0">
                <a:latin typeface="Calibri" pitchFamily="34" charset="0"/>
              </a:rPr>
              <a:t>em andamento</a:t>
            </a:r>
            <a:endParaRPr lang="pt-BR" sz="2000" u="sng" dirty="0" smtClean="0">
              <a:latin typeface="Calibri" pitchFamily="34" charset="0"/>
            </a:endParaRPr>
          </a:p>
          <a:p>
            <a:pPr lvl="1">
              <a:buNone/>
            </a:pPr>
            <a:endParaRPr lang="pt-BR" sz="2000" dirty="0" smtClean="0">
              <a:latin typeface="Calibri" pitchFamily="34" charset="0"/>
            </a:endParaRPr>
          </a:p>
          <a:p>
            <a:pPr lvl="1"/>
            <a:r>
              <a:rPr lang="pt-BR" sz="2000" dirty="0" smtClean="0">
                <a:latin typeface="Calibri" pitchFamily="34" charset="0"/>
              </a:rPr>
              <a:t>Seleção de mapeamentos para representar as áreas sujeitas a controle especial pelo risco de desastres naturais (exigência Estatuto da Metrópole</a:t>
            </a:r>
            <a:r>
              <a:rPr lang="pt-BR" sz="2000" dirty="0" smtClean="0">
                <a:latin typeface="Calibri" pitchFamily="34" charset="0"/>
              </a:rPr>
              <a:t>). </a:t>
            </a:r>
            <a:r>
              <a:rPr lang="pt-BR" sz="2000" u="sng" dirty="0" smtClean="0">
                <a:latin typeface="Calibri" pitchFamily="34" charset="0"/>
              </a:rPr>
              <a:t>em andamento</a:t>
            </a:r>
            <a:endParaRPr lang="pt-BR" sz="2000" u="sng" dirty="0" smtClean="0">
              <a:latin typeface="Calibri" pitchFamily="34" charset="0"/>
            </a:endParaRPr>
          </a:p>
          <a:p>
            <a:pPr lvl="1">
              <a:buNone/>
            </a:pPr>
            <a:endParaRPr lang="pt-BR" sz="2000" dirty="0" smtClean="0">
              <a:latin typeface="Calibri" pitchFamily="34" charset="0"/>
            </a:endParaRPr>
          </a:p>
          <a:p>
            <a:pPr lvl="1">
              <a:buNone/>
            </a:pPr>
            <a:endParaRPr lang="pt-BR" sz="2000" dirty="0" smtClean="0">
              <a:latin typeface="Calibri" pitchFamily="34" charset="0"/>
            </a:endParaRPr>
          </a:p>
          <a:p>
            <a:pPr lvl="1">
              <a:buNone/>
            </a:pPr>
            <a:endParaRPr lang="pt-BR" sz="2000" dirty="0" smtClean="0">
              <a:latin typeface="Calibri" pitchFamily="34" charset="0"/>
            </a:endParaRPr>
          </a:p>
          <a:p>
            <a:pPr lvl="1"/>
            <a:endParaRPr lang="pt-BR" sz="2000" dirty="0" smtClean="0">
              <a:latin typeface="Calibri" pitchFamily="34" charset="0"/>
            </a:endParaRPr>
          </a:p>
          <a:p>
            <a:pPr lvl="1"/>
            <a:endParaRPr lang="pt-BR" sz="2000" dirty="0" smtClean="0">
              <a:latin typeface="Calibri" pitchFamily="34" charset="0"/>
            </a:endParaRPr>
          </a:p>
          <a:p>
            <a:pPr lvl="1"/>
            <a:endParaRPr lang="pt-BR" sz="2000" dirty="0" smtClean="0">
              <a:latin typeface="Calibri" pitchFamily="34" charset="0"/>
            </a:endParaRPr>
          </a:p>
          <a:p>
            <a:pPr lvl="1"/>
            <a:endParaRPr lang="pt-BR" sz="2000" b="1" dirty="0" smtClean="0">
              <a:latin typeface="Calibri" pitchFamily="34" charset="0"/>
            </a:endParaRPr>
          </a:p>
          <a:p>
            <a:pPr lvl="1"/>
            <a:endParaRPr lang="pt-BR" sz="2000" b="1" dirty="0" smtClean="0">
              <a:latin typeface="Calibri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 bwMode="auto">
          <a:xfrm>
            <a:off x="250825" y="116632"/>
            <a:ext cx="8785225" cy="706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PDUI RMSP: Grupo de Trabalho Gestão de Riscos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468313" y="981075"/>
            <a:ext cx="8229600" cy="45354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>
              <a:buFont typeface="Arial" charset="0"/>
              <a:buNone/>
            </a:pPr>
            <a:r>
              <a:rPr lang="pt-BR" sz="2000" b="1" dirty="0" smtClean="0">
                <a:latin typeface="Calibri" pitchFamily="34" charset="0"/>
              </a:rPr>
              <a:t>Lei n° 12.608/2012 – Política Nacional de Proteção e Defesa Civil</a:t>
            </a:r>
          </a:p>
          <a:p>
            <a:endParaRPr lang="pt-BR" sz="2000" dirty="0" smtClean="0">
              <a:latin typeface="Calibri" pitchFamily="34" charset="0"/>
            </a:endParaRPr>
          </a:p>
          <a:p>
            <a:pPr algn="just"/>
            <a:r>
              <a:rPr lang="pt-BR" sz="2000" dirty="0" smtClean="0">
                <a:latin typeface="Calibri" pitchFamily="34" charset="0"/>
              </a:rPr>
              <a:t>Art. 3o  A PNPDEC abrange as ações de prevenção, mitigação, preparação, resposta e recuperação voltadas à proteção e defesa civil. </a:t>
            </a:r>
          </a:p>
          <a:p>
            <a:pPr algn="just"/>
            <a:endParaRPr lang="pt-BR" sz="2000" dirty="0" smtClean="0">
              <a:latin typeface="Calibri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pt-BR" sz="2000" dirty="0" smtClean="0">
                <a:latin typeface="Calibri" pitchFamily="34" charset="0"/>
              </a:rPr>
              <a:t>A </a:t>
            </a:r>
            <a:r>
              <a:rPr lang="pt-BR" sz="2000" u="sng" dirty="0" smtClean="0">
                <a:latin typeface="Calibri" pitchFamily="34" charset="0"/>
              </a:rPr>
              <a:t>PNPDEC</a:t>
            </a:r>
            <a:r>
              <a:rPr lang="pt-BR" sz="2000" dirty="0" smtClean="0">
                <a:latin typeface="Calibri" pitchFamily="34" charset="0"/>
              </a:rPr>
              <a:t> deve integrar-se às </a:t>
            </a:r>
            <a:r>
              <a:rPr lang="pt-BR" sz="2000" u="sng" dirty="0" smtClean="0">
                <a:latin typeface="Calibri" pitchFamily="34" charset="0"/>
              </a:rPr>
              <a:t>políticas de ordenamento territorial, desenvolvimento urbano, saúde, meio ambiente, mudanças climáticas, gestão de recursos hídricos, geologia, infraestrutura, educação, ciência e tecnologia e às demais políticas setoriais, tendo em vista a promoção do desenvolvimento sustentável</a:t>
            </a:r>
            <a:r>
              <a:rPr lang="pt-BR" sz="2000" dirty="0" smtClean="0">
                <a:latin typeface="Calibri" pitchFamily="34" charset="0"/>
              </a:rPr>
              <a:t>.</a:t>
            </a:r>
          </a:p>
          <a:p>
            <a:pPr lvl="1">
              <a:buFont typeface="Arial" charset="0"/>
              <a:buNone/>
            </a:pPr>
            <a:endParaRPr lang="pt-BR" sz="2000" dirty="0" smtClean="0">
              <a:latin typeface="Calibri" pitchFamily="34" charset="0"/>
            </a:endParaRPr>
          </a:p>
          <a:p>
            <a:pPr lvl="1">
              <a:buFont typeface="Arial" charset="0"/>
              <a:buNone/>
            </a:pPr>
            <a:endParaRPr lang="pt-BR" sz="2000" b="1" dirty="0" smtClean="0">
              <a:latin typeface="Calibri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 bwMode="auto">
          <a:xfrm>
            <a:off x="250825" y="115888"/>
            <a:ext cx="8785225" cy="706437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PDUI RMSP: Grupo de Trabalho Gestão de Riscos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Conteúdo 2"/>
          <p:cNvSpPr>
            <a:spLocks noGrp="1"/>
          </p:cNvSpPr>
          <p:nvPr>
            <p:ph idx="4294967295"/>
          </p:nvPr>
        </p:nvSpPr>
        <p:spPr bwMode="auto">
          <a:xfrm>
            <a:off x="468313" y="549275"/>
            <a:ext cx="8229600" cy="45354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lvl="1">
              <a:buFont typeface="Arial" charset="0"/>
              <a:buNone/>
              <a:defRPr/>
            </a:pPr>
            <a:r>
              <a:rPr lang="pt-BR" sz="2000" b="1" dirty="0" smtClean="0"/>
              <a:t>Câmara Temática Metropolitana para a Gestão de Riscos Ambientais Urbanos – CTM GRAU</a:t>
            </a:r>
          </a:p>
          <a:p>
            <a:pPr lvl="1">
              <a:buFont typeface="Arial" charset="0"/>
              <a:buNone/>
              <a:defRPr/>
            </a:pPr>
            <a:endParaRPr lang="pt-BR" sz="2000" b="1" dirty="0" smtClean="0"/>
          </a:p>
          <a:p>
            <a:pPr algn="just">
              <a:lnSpc>
                <a:spcPct val="80000"/>
              </a:lnSpc>
              <a:spcAft>
                <a:spcPts val="600"/>
              </a:spcAft>
              <a:defRPr/>
            </a:pPr>
            <a:r>
              <a:rPr lang="pt-BR" sz="2000" dirty="0" smtClean="0"/>
              <a:t>Fomentar e fortalecer a adoção dos princípios da Gestão de Riscos Ambientais Urbanos pela gestão municipal de forma integrada e sistêmica em consonância com a Política Nacional de Proteção e Defesa Civil – PNPDC</a:t>
            </a:r>
          </a:p>
          <a:p>
            <a:pPr lvl="1">
              <a:buFont typeface="Arial" charset="0"/>
              <a:buNone/>
              <a:defRPr/>
            </a:pPr>
            <a:endParaRPr lang="pt-BR" sz="2000" dirty="0" smtClean="0"/>
          </a:p>
          <a:p>
            <a:pPr marL="357188" lvl="1" indent="-357188" algn="just">
              <a:buFont typeface="Arial" charset="0"/>
              <a:buChar char="•"/>
              <a:defRPr/>
            </a:pPr>
            <a:r>
              <a:rPr lang="pt-BR" sz="2000" u="sng" dirty="0" smtClean="0"/>
              <a:t>Riscos Ambientais Urbanos</a:t>
            </a:r>
          </a:p>
          <a:p>
            <a:pPr lvl="1">
              <a:buFont typeface="Arial" charset="0"/>
              <a:buNone/>
              <a:defRPr/>
            </a:pPr>
            <a:r>
              <a:rPr lang="pt-BR" sz="2000" dirty="0" smtClean="0"/>
              <a:t>Geológicos;</a:t>
            </a:r>
          </a:p>
          <a:p>
            <a:pPr lvl="1">
              <a:buFont typeface="Arial" charset="0"/>
              <a:buNone/>
              <a:defRPr/>
            </a:pPr>
            <a:r>
              <a:rPr lang="pt-BR" sz="2000" dirty="0" smtClean="0"/>
              <a:t>Hidrológicos;</a:t>
            </a:r>
          </a:p>
          <a:p>
            <a:pPr lvl="1">
              <a:buFont typeface="Arial" charset="0"/>
              <a:buNone/>
              <a:defRPr/>
            </a:pPr>
            <a:r>
              <a:rPr lang="pt-BR" sz="2000" dirty="0" smtClean="0"/>
              <a:t>Tecnológicos.</a:t>
            </a:r>
          </a:p>
          <a:p>
            <a:pPr lvl="1">
              <a:buFont typeface="Arial" charset="0"/>
              <a:buNone/>
              <a:defRPr/>
            </a:pPr>
            <a:endParaRPr lang="pt-BR" sz="2000" dirty="0" smtClean="0"/>
          </a:p>
          <a:p>
            <a:pPr marL="357188" lvl="1" indent="-357188" algn="just">
              <a:buFont typeface="Arial" charset="0"/>
              <a:buChar char="•"/>
              <a:defRPr/>
            </a:pPr>
            <a:r>
              <a:rPr lang="pt-BR" sz="2000" u="sng" dirty="0" smtClean="0"/>
              <a:t>Composição do GT Gestão de Riscos no PDUI</a:t>
            </a:r>
          </a:p>
          <a:p>
            <a:pPr lvl="1">
              <a:buFont typeface="Arial" charset="0"/>
              <a:buNone/>
              <a:defRPr/>
            </a:pPr>
            <a:r>
              <a:rPr lang="pt-BR" sz="2000" dirty="0" smtClean="0"/>
              <a:t>Sociedade Civil, Institutos de Pesquisa, Universidades e Representantes do Poder Público.</a:t>
            </a:r>
          </a:p>
          <a:p>
            <a:pPr lvl="1">
              <a:buFont typeface="Arial" charset="0"/>
              <a:buNone/>
              <a:defRPr/>
            </a:pPr>
            <a:endParaRPr lang="pt-BR" sz="2000" dirty="0" smtClean="0"/>
          </a:p>
          <a:p>
            <a:pPr lvl="1">
              <a:buFont typeface="Arial" charset="0"/>
              <a:buNone/>
              <a:defRPr/>
            </a:pPr>
            <a:endParaRPr lang="pt-BR" sz="2000" dirty="0" smtClean="0"/>
          </a:p>
          <a:p>
            <a:pPr lvl="1">
              <a:buFont typeface="Arial" charset="0"/>
              <a:buNone/>
              <a:defRPr/>
            </a:pPr>
            <a:endParaRPr lang="pt-BR" sz="2000" dirty="0" smtClean="0"/>
          </a:p>
          <a:p>
            <a:pPr lvl="1">
              <a:buFont typeface="Arial" charset="0"/>
              <a:buNone/>
              <a:defRPr/>
            </a:pPr>
            <a:endParaRPr lang="pt-BR" sz="2000" dirty="0" smtClean="0"/>
          </a:p>
          <a:p>
            <a:pPr lvl="1">
              <a:buFont typeface="Arial" charset="0"/>
              <a:buNone/>
              <a:defRPr/>
            </a:pPr>
            <a:endParaRPr lang="pt-BR" sz="2000" b="1" dirty="0" smtClean="0"/>
          </a:p>
        </p:txBody>
      </p:sp>
      <p:sp>
        <p:nvSpPr>
          <p:cNvPr id="5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250825" y="115888"/>
            <a:ext cx="8785225" cy="7064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PDUI RMSP: Grupo de Trabalho Gestão de Riscos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Conteúdo 2"/>
          <p:cNvSpPr>
            <a:spLocks noGrp="1"/>
          </p:cNvSpPr>
          <p:nvPr>
            <p:ph idx="4294967295"/>
          </p:nvPr>
        </p:nvSpPr>
        <p:spPr bwMode="auto">
          <a:xfrm>
            <a:off x="468313" y="981075"/>
            <a:ext cx="8229600" cy="45354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lvl="1">
              <a:buFont typeface="Arial" charset="0"/>
              <a:buNone/>
              <a:defRPr/>
            </a:pPr>
            <a:r>
              <a:rPr lang="pt-BR" sz="2000" b="1" dirty="0" smtClean="0"/>
              <a:t>Lei n° 13.089/2015 – Estatuto da Metrópole</a:t>
            </a:r>
          </a:p>
          <a:p>
            <a:pPr lvl="1">
              <a:buFont typeface="Arial" charset="0"/>
              <a:buNone/>
              <a:defRPr/>
            </a:pPr>
            <a:endParaRPr lang="pt-BR" sz="2000" dirty="0" smtClean="0"/>
          </a:p>
          <a:p>
            <a:pPr marL="357188" lvl="1" indent="-357188" algn="just">
              <a:buFont typeface="Arial" charset="0"/>
              <a:buChar char="•"/>
              <a:defRPr/>
            </a:pPr>
            <a:r>
              <a:rPr lang="pt-BR" sz="2000" u="sng" dirty="0" smtClean="0"/>
              <a:t>Como o risco era abordado?</a:t>
            </a:r>
          </a:p>
          <a:p>
            <a:pPr lvl="1">
              <a:lnSpc>
                <a:spcPct val="80000"/>
              </a:lnSpc>
              <a:buFont typeface="Arial" charset="0"/>
              <a:buNone/>
              <a:defRPr/>
            </a:pPr>
            <a:r>
              <a:rPr lang="pt-BR" sz="2000" dirty="0" smtClean="0"/>
              <a:t> Proposta sobre remoção de moradias em risco</a:t>
            </a:r>
          </a:p>
          <a:p>
            <a:pPr lvl="1">
              <a:buFont typeface="Arial" charset="0"/>
              <a:buChar char="-"/>
              <a:defRPr/>
            </a:pPr>
            <a:endParaRPr lang="pt-BR" sz="2000" dirty="0" smtClean="0"/>
          </a:p>
          <a:p>
            <a:pPr marL="357188" lvl="1" indent="-357188" algn="just">
              <a:buFont typeface="Arial" charset="0"/>
              <a:buChar char="•"/>
              <a:defRPr/>
            </a:pPr>
            <a:r>
              <a:rPr lang="pt-BR" sz="2000" u="sng" dirty="0" smtClean="0"/>
              <a:t>Como ele foi inserido na discussão do PDUI?</a:t>
            </a:r>
          </a:p>
          <a:p>
            <a:pPr lvl="1">
              <a:lnSpc>
                <a:spcPct val="80000"/>
              </a:lnSpc>
              <a:buFont typeface="Arial" charset="0"/>
              <a:buNone/>
              <a:defRPr/>
            </a:pPr>
            <a:r>
              <a:rPr lang="pt-BR" sz="2000" dirty="0" smtClean="0"/>
              <a:t>Propostas sobre estratégias para articulação da gestão dos riscos ambientais urbanos na RMSP</a:t>
            </a:r>
          </a:p>
          <a:p>
            <a:pPr lvl="1">
              <a:buFont typeface="Arial" charset="0"/>
              <a:buNone/>
              <a:defRPr/>
            </a:pPr>
            <a:endParaRPr lang="pt-BR" sz="2000" dirty="0" smtClean="0"/>
          </a:p>
          <a:p>
            <a:pPr lvl="1">
              <a:buFont typeface="Arial" charset="0"/>
              <a:buChar char="-"/>
              <a:defRPr/>
            </a:pPr>
            <a:endParaRPr lang="pt-BR" sz="2000" dirty="0" smtClean="0"/>
          </a:p>
        </p:txBody>
      </p:sp>
      <p:sp>
        <p:nvSpPr>
          <p:cNvPr id="5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250825" y="115888"/>
            <a:ext cx="8785225" cy="7064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PDUI RMSP: Grupo de Trabalho Gestão de Riscos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Ordenamento Territoria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146" y="0"/>
            <a:ext cx="7776238" cy="61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Conteúdo 2"/>
          <p:cNvSpPr>
            <a:spLocks noGrp="1"/>
          </p:cNvSpPr>
          <p:nvPr>
            <p:ph idx="4294967295"/>
          </p:nvPr>
        </p:nvSpPr>
        <p:spPr bwMode="auto">
          <a:xfrm>
            <a:off x="468313" y="622027"/>
            <a:ext cx="8229600" cy="417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lvl="1">
              <a:buFont typeface="Arial" charset="0"/>
              <a:buNone/>
            </a:pPr>
            <a:r>
              <a:rPr lang="pt-BR" sz="2000" b="1" dirty="0" smtClean="0"/>
              <a:t>Atividades do GT Gestão de Riscos no PDUI</a:t>
            </a:r>
          </a:p>
          <a:p>
            <a:pPr lvl="1" algn="just">
              <a:buFont typeface="Arial" charset="0"/>
              <a:buChar char="•"/>
            </a:pPr>
            <a:r>
              <a:rPr lang="pt-BR" sz="2000" u="sng" dirty="0" smtClean="0"/>
              <a:t>Revisão do caderno preliminar de propostas e análise das contribuições relativas à gestão de riscos  </a:t>
            </a:r>
            <a:endParaRPr lang="pt-BR" sz="2000" u="sng" dirty="0" smtClean="0"/>
          </a:p>
          <a:p>
            <a:pPr lvl="1" algn="just">
              <a:buNone/>
            </a:pPr>
            <a:endParaRPr lang="pt-BR" sz="2000" u="sng" dirty="0" smtClean="0"/>
          </a:p>
          <a:p>
            <a:pPr algn="just"/>
            <a:r>
              <a:rPr lang="pt-BR" sz="1800" b="1" dirty="0" smtClean="0">
                <a:latin typeface="Calibri" pitchFamily="34" charset="0"/>
              </a:rPr>
              <a:t>PE-031</a:t>
            </a:r>
            <a:r>
              <a:rPr lang="pt-BR" sz="1800" dirty="0" smtClean="0">
                <a:latin typeface="Calibri" pitchFamily="34" charset="0"/>
              </a:rPr>
              <a:t> </a:t>
            </a:r>
            <a:r>
              <a:rPr lang="pt-BR" sz="1800" dirty="0" smtClean="0">
                <a:latin typeface="Calibri" pitchFamily="34" charset="0"/>
              </a:rPr>
              <a:t>– Desenvolver instrumentos, monitorar a implementação e estabelecer mecanismos para a gestão do Plano Metropolitano de Gestão de Riscos Ambientais Urbanos da RMSP por meio da Câmara Temática Metropolitana para Gestão de Riscos Ambientais Urbanos - CTM-GRAU – alinhado com a Política Nacional de Proteção e Defesa Civil (PNPDC), Lei Federal nº 12.608/12</a:t>
            </a:r>
            <a:r>
              <a:rPr lang="pt-BR" sz="1800" dirty="0" smtClean="0">
                <a:latin typeface="Calibri" pitchFamily="34" charset="0"/>
              </a:rPr>
              <a:t>.</a:t>
            </a:r>
          </a:p>
          <a:p>
            <a:pPr>
              <a:buNone/>
            </a:pPr>
            <a:endParaRPr lang="pt-BR" sz="1800" dirty="0" smtClean="0">
              <a:latin typeface="Calibri" pitchFamily="34" charset="0"/>
            </a:endParaRPr>
          </a:p>
          <a:p>
            <a:pPr algn="just"/>
            <a:r>
              <a:rPr lang="pt-BR" sz="1800" dirty="0" smtClean="0">
                <a:latin typeface="Calibri" pitchFamily="34" charset="0"/>
              </a:rPr>
              <a:t>O objetivo principal da Câmara é construir e apresentar um modelo de gestão integrada a partir do respaldo legal dado pela Política Nacional de Proteção e Defesa Civil (PNPDC), em especial no que tange às responsabilidades dos municípios, e inserção desta Política em suas gestões. Este objetivo implica em promover e articular a rede de instituições das políticas setoriais da gestão municipal e metropolitana alinhadas à PNPDC, para uma ação integrada em gestão de riscos no âmbito metropolitano.</a:t>
            </a:r>
          </a:p>
          <a:p>
            <a:endParaRPr lang="pt-BR" sz="1800" dirty="0" smtClean="0">
              <a:latin typeface="Calibri" pitchFamily="34" charset="0"/>
            </a:endParaRPr>
          </a:p>
          <a:p>
            <a:endParaRPr lang="pt-BR" sz="1800" dirty="0" smtClean="0">
              <a:latin typeface="Calibri" pitchFamily="34" charset="0"/>
            </a:endParaRPr>
          </a:p>
          <a:p>
            <a:pPr lvl="1">
              <a:spcBef>
                <a:spcPct val="0"/>
              </a:spcBef>
              <a:buFont typeface="Arial" charset="0"/>
              <a:buNone/>
            </a:pPr>
            <a:endParaRPr lang="pt-BR" sz="2400" dirty="0" smtClean="0"/>
          </a:p>
        </p:txBody>
      </p:sp>
      <p:sp>
        <p:nvSpPr>
          <p:cNvPr id="5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250825" y="130275"/>
            <a:ext cx="8785225" cy="7064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PDUI RMSP: Grupo de Trabalho Gestão de Riscos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Conteúdo 2"/>
          <p:cNvSpPr>
            <a:spLocks noGrp="1"/>
          </p:cNvSpPr>
          <p:nvPr>
            <p:ph idx="4294967295"/>
          </p:nvPr>
        </p:nvSpPr>
        <p:spPr bwMode="auto">
          <a:xfrm>
            <a:off x="468313" y="622027"/>
            <a:ext cx="8229600" cy="482319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lvl="1">
              <a:buFont typeface="Arial" charset="0"/>
              <a:buNone/>
            </a:pPr>
            <a:endParaRPr lang="pt-BR" sz="2000" b="1" dirty="0" smtClean="0"/>
          </a:p>
          <a:p>
            <a:pPr algn="just"/>
            <a:r>
              <a:rPr lang="pt-BR" sz="1800" b="1" dirty="0" smtClean="0">
                <a:latin typeface="Calibri" pitchFamily="34" charset="0"/>
              </a:rPr>
              <a:t>PE-032</a:t>
            </a:r>
            <a:r>
              <a:rPr lang="pt-BR" sz="1800" dirty="0" smtClean="0">
                <a:latin typeface="Calibri" pitchFamily="34" charset="0"/>
              </a:rPr>
              <a:t> – Elaboração da Política Metropolitana de Gestão de Riscos Ambientais e Urbanos e formulação de diretrizes e estratégias de ação para a Região Metropolitana de São Paulo, organizada em 4 eixos que orientam programas de ação para a de gestão de riscos</a:t>
            </a:r>
            <a:r>
              <a:rPr lang="pt-BR" sz="1800" dirty="0" smtClean="0">
                <a:latin typeface="Calibri" pitchFamily="34" charset="0"/>
              </a:rPr>
              <a:t>:</a:t>
            </a:r>
          </a:p>
          <a:p>
            <a:endParaRPr lang="pt-BR" sz="2000" dirty="0" smtClean="0"/>
          </a:p>
          <a:p>
            <a:pPr lvl="1" algn="just">
              <a:buNone/>
            </a:pPr>
            <a:r>
              <a:rPr lang="pt-BR" sz="2000" dirty="0" smtClean="0"/>
              <a:t>	</a:t>
            </a:r>
            <a:r>
              <a:rPr lang="pt-BR" sz="1800" dirty="0" smtClean="0"/>
              <a:t>	</a:t>
            </a:r>
            <a:r>
              <a:rPr lang="pt-BR" sz="1800" dirty="0" smtClean="0"/>
              <a:t>-</a:t>
            </a:r>
            <a:r>
              <a:rPr lang="pt-BR" sz="1800" b="1" dirty="0" smtClean="0"/>
              <a:t>Programa </a:t>
            </a:r>
            <a:r>
              <a:rPr lang="pt-BR" sz="1800" b="1" dirty="0" smtClean="0"/>
              <a:t>1</a:t>
            </a:r>
            <a:r>
              <a:rPr lang="pt-BR" sz="1800" dirty="0" smtClean="0"/>
              <a:t>: </a:t>
            </a:r>
            <a:r>
              <a:rPr lang="pt-BR" sz="1800" dirty="0" smtClean="0"/>
              <a:t>Produção </a:t>
            </a:r>
            <a:r>
              <a:rPr lang="pt-BR" sz="1800" dirty="0" smtClean="0"/>
              <a:t>de conhecimento e identificação de riscos ambientais na RMSP; </a:t>
            </a:r>
          </a:p>
          <a:p>
            <a:pPr lvl="1" algn="just">
              <a:buNone/>
            </a:pPr>
            <a:r>
              <a:rPr lang="pt-BR" sz="1800" dirty="0" smtClean="0"/>
              <a:t>		- </a:t>
            </a:r>
            <a:r>
              <a:rPr lang="pt-BR" sz="1800" b="1" dirty="0" smtClean="0"/>
              <a:t>Programa 2</a:t>
            </a:r>
            <a:r>
              <a:rPr lang="pt-BR" sz="1800" dirty="0" smtClean="0"/>
              <a:t>: Prevenção e mitigação de riscos na RMSP;</a:t>
            </a:r>
          </a:p>
          <a:p>
            <a:pPr lvl="1" algn="just">
              <a:buNone/>
            </a:pPr>
            <a:r>
              <a:rPr lang="pt-BR" sz="1800" dirty="0" smtClean="0"/>
              <a:t>		- </a:t>
            </a:r>
            <a:r>
              <a:rPr lang="pt-BR" sz="1800" b="1" dirty="0" smtClean="0"/>
              <a:t>Programa 3</a:t>
            </a:r>
            <a:r>
              <a:rPr lang="pt-BR" sz="1800" dirty="0" smtClean="0"/>
              <a:t>: Atendimento a emergências e manejo de desastres na RMSP;</a:t>
            </a:r>
          </a:p>
          <a:p>
            <a:pPr lvl="1" algn="just">
              <a:buNone/>
            </a:pPr>
            <a:r>
              <a:rPr lang="pt-BR" sz="1800" dirty="0" smtClean="0"/>
              <a:t>		- </a:t>
            </a:r>
            <a:r>
              <a:rPr lang="pt-BR" sz="1800" b="1" dirty="0" smtClean="0"/>
              <a:t>Programa 4</a:t>
            </a:r>
            <a:r>
              <a:rPr lang="pt-BR" sz="1800" dirty="0" smtClean="0"/>
              <a:t>: Comunicação e Educação de Riscos na RMSP.</a:t>
            </a:r>
          </a:p>
          <a:p>
            <a:pPr lvl="1">
              <a:spcBef>
                <a:spcPct val="0"/>
              </a:spcBef>
              <a:buFont typeface="Arial" charset="0"/>
              <a:buNone/>
            </a:pPr>
            <a:endParaRPr lang="pt-BR" sz="2400" dirty="0" smtClean="0"/>
          </a:p>
        </p:txBody>
      </p:sp>
      <p:sp>
        <p:nvSpPr>
          <p:cNvPr id="5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250825" y="130275"/>
            <a:ext cx="8785225" cy="7064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pt-B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PDUI RMSP: Grupo de Trabalho Gestão de Riscos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757</Words>
  <Application>Microsoft Office PowerPoint</Application>
  <PresentationFormat>Apresentação na tela (4:3)</PresentationFormat>
  <Paragraphs>179</Paragraphs>
  <Slides>21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2" baseType="lpstr">
      <vt:lpstr>Personalizar design</vt:lpstr>
      <vt:lpstr>PDUI RMSP: Grupo de Trabalho Gestão de Riscos</vt:lpstr>
      <vt:lpstr>PDUI RMSP: Grupo de Trabalho Gestão de Riscos</vt:lpstr>
      <vt:lpstr>PDUI RMSP: Grupo de Trabalho Gestão de Riscos</vt:lpstr>
      <vt:lpstr>PDUI RMSP: Grupo de Trabalho Gestão de Riscos</vt:lpstr>
      <vt:lpstr>PDUI RMSP: Grupo de Trabalho Gestão de Riscos</vt:lpstr>
      <vt:lpstr>PDUI RMSP: Grupo de Trabalho Gestão de Riscos</vt:lpstr>
      <vt:lpstr>Slide 7</vt:lpstr>
      <vt:lpstr>PDUI RMSP: Grupo de Trabalho Gestão de Riscos</vt:lpstr>
      <vt:lpstr>PDUI RMSP: Grupo de Trabalho Gestão de Riscos</vt:lpstr>
      <vt:lpstr>PDUI RMSP: Grupo de Trabalho Gestão de Riscos</vt:lpstr>
      <vt:lpstr>PDUI RMSP: Grupo de Trabalho Gestão de Riscos</vt:lpstr>
      <vt:lpstr>PDUI RMSP: Grupo de Trabalho Gestão de Riscos</vt:lpstr>
      <vt:lpstr>PDUI RMSP: Grupo de Trabalho Gestão de Riscos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Encaminhamentos realizados quanto à contribuições relativas ao macrozoneamento</dc:title>
  <dc:creator>psuarez</dc:creator>
  <cp:lastModifiedBy>mmartins</cp:lastModifiedBy>
  <cp:revision>151</cp:revision>
  <dcterms:created xsi:type="dcterms:W3CDTF">2018-03-12T18:41:42Z</dcterms:created>
  <dcterms:modified xsi:type="dcterms:W3CDTF">2018-06-18T16:13:32Z</dcterms:modified>
</cp:coreProperties>
</file>